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4L9MEZlna8MzBRJdQfdxkwRvyI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uldn’t load user" initials="" lastIdx="2" clrIdx="0"/>
  <p:cmAuthor id="1" name="Alan Sim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L. Engle" userId="dc35f217-3211-4fc8-af34-f742395fb345" providerId="ADAL" clId="{5804E5CB-D202-4EF1-86D6-28F8FC385374}"/>
    <pc:docChg chg="modSld">
      <pc:chgData name="Nathan L. Engle" userId="dc35f217-3211-4fc8-af34-f742395fb345" providerId="ADAL" clId="{5804E5CB-D202-4EF1-86D6-28F8FC385374}" dt="2024-01-10T16:43:27.899" v="1" actId="5793"/>
      <pc:docMkLst>
        <pc:docMk/>
      </pc:docMkLst>
      <pc:sldChg chg="modSp mod">
        <pc:chgData name="Nathan L. Engle" userId="dc35f217-3211-4fc8-af34-f742395fb345" providerId="ADAL" clId="{5804E5CB-D202-4EF1-86D6-28F8FC385374}" dt="2024-01-10T16:43:27.899" v="1" actId="5793"/>
        <pc:sldMkLst>
          <pc:docMk/>
          <pc:sldMk cId="0" sldId="258"/>
        </pc:sldMkLst>
        <pc:spChg chg="mod">
          <ac:chgData name="Nathan L. Engle" userId="dc35f217-3211-4fc8-af34-f742395fb345" providerId="ADAL" clId="{5804E5CB-D202-4EF1-86D6-28F8FC385374}" dt="2024-01-10T16:43:27.899" v="1" actId="5793"/>
          <ac:spMkLst>
            <pc:docMk/>
            <pc:sldMk cId="0" sldId="258"/>
            <ac:spMk id="1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No sidewalk between apartments and playground on Frederick.</a:t>
            </a:r>
            <a:endParaRPr/>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aa56f9588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aa56f9588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No sidewalk between apartments and playground on Frederick.</a:t>
            </a:r>
            <a:endParaRPr/>
          </a:p>
        </p:txBody>
      </p:sp>
      <p:sp>
        <p:nvSpPr>
          <p:cNvPr id="217" name="Google Shape;217;g2aa56f95880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aa56f9588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aa56f95880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No sidewalk between apartments and playground on Frederick.</a:t>
            </a:r>
            <a:endParaRPr b="0" i="0">
              <a:solidFill>
                <a:srgbClr val="222222"/>
              </a:solidFill>
              <a:latin typeface="Helvetica Neue"/>
              <a:ea typeface="Helvetica Neue"/>
              <a:cs typeface="Helvetica Neue"/>
              <a:sym typeface="Helvetica Neue"/>
            </a:endParaRPr>
          </a:p>
          <a:p>
            <a:pPr marL="0" lvl="0" indent="0" algn="l" rtl="0">
              <a:spcBef>
                <a:spcPts val="0"/>
              </a:spcBef>
              <a:spcAft>
                <a:spcPts val="0"/>
              </a:spcAft>
              <a:buNone/>
            </a:pPr>
            <a:r>
              <a:rPr lang="en-US">
                <a:solidFill>
                  <a:srgbClr val="222222"/>
                </a:solidFill>
                <a:latin typeface="Helvetica Neue"/>
                <a:ea typeface="Helvetica Neue"/>
                <a:cs typeface="Helvetica Neue"/>
                <a:sym typeface="Helvetica Neue"/>
              </a:rPr>
              <a:t>Could Save $1k on flowers by using the planters as community gardens.</a:t>
            </a:r>
            <a:endParaRPr>
              <a:solidFill>
                <a:srgbClr val="222222"/>
              </a:solidFill>
              <a:latin typeface="Helvetica Neue"/>
              <a:ea typeface="Helvetica Neue"/>
              <a:cs typeface="Helvetica Neue"/>
              <a:sym typeface="Helvetica Neue"/>
            </a:endParaRPr>
          </a:p>
          <a:p>
            <a:pPr marL="0" lvl="0" indent="0" algn="l" rtl="0">
              <a:spcBef>
                <a:spcPts val="0"/>
              </a:spcBef>
              <a:spcAft>
                <a:spcPts val="0"/>
              </a:spcAft>
              <a:buNone/>
            </a:pPr>
            <a:endParaRPr>
              <a:solidFill>
                <a:srgbClr val="222222"/>
              </a:solidFill>
              <a:latin typeface="Helvetica Neue"/>
              <a:ea typeface="Helvetica Neue"/>
              <a:cs typeface="Helvetica Neue"/>
              <a:sym typeface="Helvetica Neue"/>
            </a:endParaRPr>
          </a:p>
        </p:txBody>
      </p:sp>
      <p:sp>
        <p:nvSpPr>
          <p:cNvPr id="225" name="Google Shape;225;g2aa56f95880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No crosswalk across Detrick between Strosnider's shopping center and Wine &amp; Co</a:t>
            </a:r>
            <a:endParaRPr/>
          </a:p>
          <a:p>
            <a:pPr marL="0" lvl="0" indent="0" algn="l" rtl="0">
              <a:spcBef>
                <a:spcPts val="0"/>
              </a:spcBef>
              <a:spcAft>
                <a:spcPts val="0"/>
              </a:spcAft>
              <a:buNone/>
            </a:pPr>
            <a:endParaRPr b="0" i="0">
              <a:solidFill>
                <a:srgbClr val="222222"/>
              </a:solidFill>
              <a:latin typeface="Helvetica Neue"/>
              <a:ea typeface="Helvetica Neue"/>
              <a:cs typeface="Helvetica Neue"/>
              <a:sym typeface="Helvetica Neue"/>
            </a:endParaRPr>
          </a:p>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Shared jurisdiction with county</a:t>
            </a:r>
            <a:endParaRPr/>
          </a:p>
          <a:p>
            <a:pPr marL="0" lvl="0" indent="0" algn="l" rtl="0">
              <a:spcBef>
                <a:spcPts val="0"/>
              </a:spcBef>
              <a:spcAft>
                <a:spcPts val="0"/>
              </a:spcAft>
              <a:buNone/>
            </a:pPr>
            <a:endParaRPr/>
          </a:p>
        </p:txBody>
      </p:sp>
      <p:sp>
        <p:nvSpPr>
          <p:cNvPr id="239" name="Google Shape;23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No crosswalk across Detrick between Strosnider's shopping center and Wine &amp; Co</a:t>
            </a:r>
            <a:endParaRPr/>
          </a:p>
          <a:p>
            <a:pPr marL="0" lvl="0" indent="0" algn="l" rtl="0">
              <a:spcBef>
                <a:spcPts val="0"/>
              </a:spcBef>
              <a:spcAft>
                <a:spcPts val="0"/>
              </a:spcAft>
              <a:buNone/>
            </a:pPr>
            <a:endParaRPr b="0" i="0">
              <a:solidFill>
                <a:srgbClr val="222222"/>
              </a:solidFill>
              <a:latin typeface="Helvetica Neue"/>
              <a:ea typeface="Helvetica Neue"/>
              <a:cs typeface="Helvetica Neue"/>
              <a:sym typeface="Helvetica Neue"/>
            </a:endParaRPr>
          </a:p>
          <a:p>
            <a:pPr marL="0" lvl="0" indent="0" algn="l" rtl="0">
              <a:spcBef>
                <a:spcPts val="0"/>
              </a:spcBef>
              <a:spcAft>
                <a:spcPts val="0"/>
              </a:spcAft>
              <a:buNone/>
            </a:pPr>
            <a:r>
              <a:rPr lang="en-US" b="0" i="0">
                <a:solidFill>
                  <a:srgbClr val="222222"/>
                </a:solidFill>
                <a:latin typeface="Helvetica Neue"/>
                <a:ea typeface="Helvetica Neue"/>
                <a:cs typeface="Helvetica Neue"/>
                <a:sym typeface="Helvetica Neue"/>
              </a:rPr>
              <a:t>Shared jurisdiction with county</a:t>
            </a:r>
            <a:endParaRPr/>
          </a:p>
          <a:p>
            <a:pPr marL="0" lvl="0" indent="0" algn="l" rtl="0">
              <a:spcBef>
                <a:spcPts val="0"/>
              </a:spcBef>
              <a:spcAft>
                <a:spcPts val="0"/>
              </a:spcAft>
              <a:buNone/>
            </a:pPr>
            <a:endParaRPr/>
          </a:p>
        </p:txBody>
      </p:sp>
      <p:sp>
        <p:nvSpPr>
          <p:cNvPr id="257" name="Google Shape;2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a277a233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a277a2331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2aa277a2331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c0a472d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c0a472d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2ac0a472d2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aa251ff2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aa251ff27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2aa251ff27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aa0d1ec82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aa0d1ec82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2aa0d1ec82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WE NEED THIS SLIDE? Suggest Deleting</a:t>
            </a:r>
            <a:endParaRPr/>
          </a:p>
        </p:txBody>
      </p:sp>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a0d1ec82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aa0d1ec826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2aa0d1ec826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7"/>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7"/>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17"/>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6"/>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7"/>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7"/>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1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9"/>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1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1097278"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20"/>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21"/>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21"/>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21"/>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2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2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24"/>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4"/>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4"/>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4"/>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4"/>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4"/>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5"/>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5"/>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5"/>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5"/>
          <p:cNvSpPr>
            <a:spLocks noGrp="1"/>
          </p:cNvSpPr>
          <p:nvPr>
            <p:ph type="pic" idx="2"/>
          </p:nvPr>
        </p:nvSpPr>
        <p:spPr>
          <a:xfrm>
            <a:off x="15" y="0"/>
            <a:ext cx="12191985" cy="4915076"/>
          </a:xfrm>
          <a:prstGeom prst="rect">
            <a:avLst/>
          </a:prstGeom>
          <a:solidFill>
            <a:srgbClr val="D2CDB0"/>
          </a:solidFill>
          <a:ln>
            <a:noFill/>
          </a:ln>
        </p:spPr>
      </p:sp>
      <p:sp>
        <p:nvSpPr>
          <p:cNvPr id="83" name="Google Shape;83;p25"/>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16"/>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p:nvPr/>
        </p:nvSpPr>
        <p:spPr>
          <a:xfrm>
            <a:off x="1880980" y="525848"/>
            <a:ext cx="8767800" cy="1388100"/>
          </a:xfrm>
          <a:prstGeom prst="rect">
            <a:avLst/>
          </a:prstGeom>
          <a:noFill/>
          <a:ln>
            <a:noFill/>
          </a:ln>
        </p:spPr>
        <p:txBody>
          <a:bodyPr spcFirstLastPara="1" wrap="square" lIns="91425" tIns="45700" rIns="91425" bIns="45700" anchor="t" anchorCtr="0">
            <a:noAutofit/>
          </a:bodyPr>
          <a:lstStyle/>
          <a:p>
            <a:pPr marL="0" marR="457200" lvl="0" indent="457200" algn="ctr" rtl="0">
              <a:lnSpc>
                <a:spcPct val="90000"/>
              </a:lnSpc>
              <a:spcBef>
                <a:spcPts val="0"/>
              </a:spcBef>
              <a:spcAft>
                <a:spcPts val="0"/>
              </a:spcAft>
              <a:buClr>
                <a:schemeClr val="dk1"/>
              </a:buClr>
              <a:buSzPts val="3200"/>
              <a:buFont typeface="Arial"/>
              <a:buNone/>
            </a:pPr>
            <a:r>
              <a:rPr lang="en-US" sz="3200" b="1">
                <a:solidFill>
                  <a:schemeClr val="dk1"/>
                </a:solidFill>
                <a:highlight>
                  <a:schemeClr val="lt1"/>
                </a:highlight>
                <a:latin typeface="Calibri"/>
                <a:ea typeface="Calibri"/>
                <a:cs typeface="Calibri"/>
                <a:sym typeface="Calibri"/>
              </a:rPr>
              <a:t>Pedestrian and Bicycling Access </a:t>
            </a:r>
            <a:endParaRPr sz="3200" b="1">
              <a:solidFill>
                <a:schemeClr val="dk1"/>
              </a:solidFill>
              <a:highlight>
                <a:schemeClr val="lt1"/>
              </a:highlight>
              <a:latin typeface="Calibri"/>
              <a:ea typeface="Calibri"/>
              <a:cs typeface="Calibri"/>
              <a:sym typeface="Calibri"/>
            </a:endParaRPr>
          </a:p>
          <a:p>
            <a:pPr marL="0" marR="457200" lvl="0" indent="457200" algn="ctr" rtl="0">
              <a:lnSpc>
                <a:spcPct val="90000"/>
              </a:lnSpc>
              <a:spcBef>
                <a:spcPts val="0"/>
              </a:spcBef>
              <a:spcAft>
                <a:spcPts val="0"/>
              </a:spcAft>
              <a:buClr>
                <a:schemeClr val="dk1"/>
              </a:buClr>
              <a:buSzPts val="3200"/>
              <a:buFont typeface="Arial"/>
              <a:buNone/>
            </a:pPr>
            <a:r>
              <a:rPr lang="en-US" sz="3200" b="1">
                <a:solidFill>
                  <a:schemeClr val="dk1"/>
                </a:solidFill>
                <a:latin typeface="Calibri"/>
                <a:ea typeface="Calibri"/>
                <a:cs typeface="Calibri"/>
                <a:sym typeface="Calibri"/>
              </a:rPr>
              <a:t>and Safety Working Group</a:t>
            </a:r>
            <a:endParaRPr sz="5200">
              <a:solidFill>
                <a:schemeClr val="dk1"/>
              </a:solidFill>
              <a:latin typeface="Calibri"/>
              <a:ea typeface="Calibri"/>
              <a:cs typeface="Calibri"/>
              <a:sym typeface="Calibri"/>
            </a:endParaRPr>
          </a:p>
          <a:p>
            <a:pPr marL="0" marR="457200" lvl="0" indent="457200" algn="ctr" rtl="0">
              <a:lnSpc>
                <a:spcPct val="90000"/>
              </a:lnSpc>
              <a:spcBef>
                <a:spcPts val="0"/>
              </a:spcBef>
              <a:spcAft>
                <a:spcPts val="0"/>
              </a:spcAft>
              <a:buClr>
                <a:schemeClr val="dk1"/>
              </a:buClr>
              <a:buSzPts val="3200"/>
              <a:buFont typeface="Arial"/>
              <a:buNone/>
            </a:pPr>
            <a:r>
              <a:rPr lang="en-US" sz="3700">
                <a:solidFill>
                  <a:schemeClr val="dk1"/>
                </a:solidFill>
                <a:latin typeface="Calibri"/>
                <a:ea typeface="Calibri"/>
                <a:cs typeface="Calibri"/>
                <a:sym typeface="Calibri"/>
              </a:rPr>
              <a:t> </a:t>
            </a:r>
            <a:endParaRPr sz="3700">
              <a:latin typeface="Calibri"/>
              <a:ea typeface="Calibri"/>
              <a:cs typeface="Calibri"/>
              <a:sym typeface="Calibri"/>
            </a:endParaRPr>
          </a:p>
          <a:p>
            <a:pPr marL="0" marR="0" lvl="0" indent="0" algn="ctr" rtl="0">
              <a:lnSpc>
                <a:spcPct val="90000"/>
              </a:lnSpc>
              <a:spcBef>
                <a:spcPts val="1800"/>
              </a:spcBef>
              <a:spcAft>
                <a:spcPts val="0"/>
              </a:spcAft>
              <a:buClr>
                <a:schemeClr val="dk1"/>
              </a:buClr>
              <a:buSzPts val="3200"/>
              <a:buFont typeface="Arial"/>
              <a:buNone/>
            </a:pPr>
            <a:br>
              <a:rPr lang="en-US" sz="3200" b="0" i="0" u="none" strike="noStrike" cap="none">
                <a:solidFill>
                  <a:schemeClr val="dk1"/>
                </a:solidFill>
                <a:latin typeface="Calibri"/>
                <a:ea typeface="Calibri"/>
                <a:cs typeface="Calibri"/>
                <a:sym typeface="Calibri"/>
              </a:rPr>
            </a:br>
            <a:endParaRPr sz="3200" b="0" i="0" u="none" strike="noStrike" cap="none">
              <a:solidFill>
                <a:schemeClr val="dk1"/>
              </a:solidFill>
              <a:latin typeface="Calibri"/>
              <a:ea typeface="Calibri"/>
              <a:cs typeface="Calibri"/>
              <a:sym typeface="Calibri"/>
            </a:endParaRPr>
          </a:p>
        </p:txBody>
      </p:sp>
      <p:sp>
        <p:nvSpPr>
          <p:cNvPr id="106" name="Google Shape;106;p1"/>
          <p:cNvSpPr txBox="1"/>
          <p:nvPr/>
        </p:nvSpPr>
        <p:spPr>
          <a:xfrm>
            <a:off x="1712070" y="4455621"/>
            <a:ext cx="8767800" cy="1388100"/>
          </a:xfrm>
          <a:prstGeom prst="rect">
            <a:avLst/>
          </a:prstGeom>
          <a:noFill/>
          <a:ln>
            <a:noFill/>
          </a:ln>
        </p:spPr>
        <p:txBody>
          <a:bodyPr spcFirstLastPara="1" wrap="square" lIns="91425" tIns="45700" rIns="91425" bIns="45700" anchor="t" anchorCtr="0">
            <a:noAutofit/>
          </a:bodyPr>
          <a:lstStyle/>
          <a:p>
            <a:pPr marL="0" marR="457200" lvl="0" indent="457200" algn="ctr" rtl="0">
              <a:lnSpc>
                <a:spcPct val="90000"/>
              </a:lnSpc>
              <a:spcBef>
                <a:spcPts val="0"/>
              </a:spcBef>
              <a:spcAft>
                <a:spcPts val="0"/>
              </a:spcAft>
              <a:buClr>
                <a:srgbClr val="000000"/>
              </a:buClr>
              <a:buSzPts val="3200"/>
              <a:buFont typeface="Arial"/>
              <a:buNone/>
            </a:pPr>
            <a:r>
              <a:rPr lang="en-US" sz="3200" b="1" i="0" u="none" strike="noStrike" cap="none">
                <a:solidFill>
                  <a:schemeClr val="accent2"/>
                </a:solidFill>
                <a:latin typeface="Calibri"/>
                <a:ea typeface="Calibri"/>
                <a:cs typeface="Calibri"/>
                <a:sym typeface="Calibri"/>
              </a:rPr>
              <a:t>Public Art and Tactical Urbanism </a:t>
            </a:r>
            <a:endParaRPr sz="3200" b="1" i="0" u="none" strike="noStrike" cap="none">
              <a:solidFill>
                <a:schemeClr val="accent2"/>
              </a:solidFill>
              <a:latin typeface="Calibri"/>
              <a:ea typeface="Calibri"/>
              <a:cs typeface="Calibri"/>
              <a:sym typeface="Calibri"/>
            </a:endParaRPr>
          </a:p>
          <a:p>
            <a:pPr marL="0" marR="457200" lvl="0" indent="457200" algn="ctr" rtl="0">
              <a:lnSpc>
                <a:spcPct val="90000"/>
              </a:lnSpc>
              <a:spcBef>
                <a:spcPts val="0"/>
              </a:spcBef>
              <a:spcAft>
                <a:spcPts val="0"/>
              </a:spcAft>
              <a:buClr>
                <a:srgbClr val="000000"/>
              </a:buClr>
              <a:buSzPts val="3200"/>
              <a:buFont typeface="Arial"/>
              <a:buNone/>
            </a:pPr>
            <a:r>
              <a:rPr lang="en-US" sz="3200" b="1" i="0" u="none" strike="noStrike" cap="none">
                <a:solidFill>
                  <a:schemeClr val="accent2"/>
                </a:solidFill>
                <a:latin typeface="Calibri"/>
                <a:ea typeface="Calibri"/>
                <a:cs typeface="Calibri"/>
                <a:sym typeface="Calibri"/>
              </a:rPr>
              <a:t>Concept Pre</a:t>
            </a:r>
            <a:r>
              <a:rPr lang="en-US" sz="3200" b="1">
                <a:solidFill>
                  <a:schemeClr val="accent2"/>
                </a:solidFill>
                <a:latin typeface="Calibri"/>
                <a:ea typeface="Calibri"/>
                <a:cs typeface="Calibri"/>
                <a:sym typeface="Calibri"/>
              </a:rPr>
              <a:t>view</a:t>
            </a:r>
            <a:endParaRPr b="1">
              <a:solidFill>
                <a:schemeClr val="accent2"/>
              </a:solidFill>
            </a:endParaRPr>
          </a:p>
          <a:p>
            <a:pPr marL="0" marR="0" lvl="0" indent="0" algn="ctr" rtl="0">
              <a:lnSpc>
                <a:spcPct val="90000"/>
              </a:lnSpc>
              <a:spcBef>
                <a:spcPts val="1800"/>
              </a:spcBef>
              <a:spcAft>
                <a:spcPts val="0"/>
              </a:spcAft>
              <a:buClr>
                <a:schemeClr val="dk1"/>
              </a:buClr>
              <a:buSzPts val="3200"/>
              <a:buFont typeface="Arial"/>
              <a:buNone/>
            </a:pPr>
            <a:br>
              <a:rPr lang="en-US" sz="3200" b="0" i="0" u="none" strike="noStrike" cap="none">
                <a:solidFill>
                  <a:schemeClr val="dk1"/>
                </a:solidFill>
                <a:latin typeface="Calibri"/>
                <a:ea typeface="Calibri"/>
                <a:cs typeface="Calibri"/>
                <a:sym typeface="Calibri"/>
              </a:rPr>
            </a:br>
            <a:endParaRPr sz="3200" b="0" i="0" u="none" strike="noStrike" cap="none">
              <a:solidFill>
                <a:schemeClr val="dk1"/>
              </a:solidFill>
              <a:latin typeface="Calibri"/>
              <a:ea typeface="Calibri"/>
              <a:cs typeface="Calibri"/>
              <a:sym typeface="Calibri"/>
            </a:endParaRPr>
          </a:p>
        </p:txBody>
      </p:sp>
      <p:pic>
        <p:nvPicPr>
          <p:cNvPr id="107" name="Google Shape;107;p1"/>
          <p:cNvPicPr preferRelativeResize="0"/>
          <p:nvPr/>
        </p:nvPicPr>
        <p:blipFill rotWithShape="1">
          <a:blip r:embed="rId3">
            <a:alphaModFix/>
          </a:blip>
          <a:srcRect b="4689"/>
          <a:stretch/>
        </p:blipFill>
        <p:spPr>
          <a:xfrm>
            <a:off x="5053758" y="1743200"/>
            <a:ext cx="2084430" cy="234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1097280" y="286603"/>
            <a:ext cx="10058400" cy="1104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262626"/>
              </a:buClr>
              <a:buSzPct val="100000"/>
              <a:buFont typeface="Calibri"/>
              <a:buNone/>
            </a:pPr>
            <a:r>
              <a:rPr lang="en-US" b="1">
                <a:solidFill>
                  <a:srgbClr val="262626"/>
                </a:solidFill>
              </a:rPr>
              <a:t>Site Option 1  </a:t>
            </a:r>
            <a:endParaRPr b="1">
              <a:solidFill>
                <a:srgbClr val="262626"/>
              </a:solidFill>
            </a:endParaRPr>
          </a:p>
          <a:p>
            <a:pPr marL="0" lvl="0" indent="0" algn="ctr" rtl="0">
              <a:lnSpc>
                <a:spcPct val="85000"/>
              </a:lnSpc>
              <a:spcBef>
                <a:spcPts val="0"/>
              </a:spcBef>
              <a:spcAft>
                <a:spcPts val="0"/>
              </a:spcAft>
              <a:buClr>
                <a:srgbClr val="262626"/>
              </a:buClr>
              <a:buSzPct val="100000"/>
              <a:buFont typeface="Calibri"/>
              <a:buNone/>
            </a:pPr>
            <a:r>
              <a:rPr lang="en-US" sz="4800" b="1">
                <a:solidFill>
                  <a:srgbClr val="262626"/>
                </a:solidFill>
              </a:rPr>
              <a:t>Calvert Pl and Kensington Pkwy</a:t>
            </a:r>
            <a:endParaRPr b="1"/>
          </a:p>
        </p:txBody>
      </p:sp>
      <p:sp>
        <p:nvSpPr>
          <p:cNvPr id="183" name="Google Shape;183;p8"/>
          <p:cNvSpPr txBox="1"/>
          <p:nvPr/>
        </p:nvSpPr>
        <p:spPr>
          <a:xfrm>
            <a:off x="5949799" y="1951675"/>
            <a:ext cx="52059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rgbClr val="222222"/>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Problem Statement</a:t>
            </a:r>
            <a:r>
              <a:rPr lang="en-US" sz="1800" b="0" i="0" u="none" strike="noStrike" cap="none" dirty="0">
                <a:solidFill>
                  <a:srgbClr val="222222"/>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The wide angle of the turn from southbound Kensington Parkway going onto Calvert Place results in cars speeding </a:t>
            </a:r>
            <a:endParaRPr sz="1800" dirty="0">
              <a:solidFill>
                <a:schemeClr val="dk1"/>
              </a:solidFill>
              <a:latin typeface="Calibri"/>
              <a:ea typeface="Calibri"/>
              <a:cs typeface="Calibri"/>
              <a:sym typeface="Calibri"/>
            </a:endParaRPr>
          </a:p>
        </p:txBody>
      </p:sp>
      <p:pic>
        <p:nvPicPr>
          <p:cNvPr id="184" name="Google Shape;184;p8"/>
          <p:cNvPicPr preferRelativeResize="0"/>
          <p:nvPr/>
        </p:nvPicPr>
        <p:blipFill rotWithShape="1">
          <a:blip r:embed="rId3">
            <a:alphaModFix/>
          </a:blip>
          <a:srcRect l="17488"/>
          <a:stretch/>
        </p:blipFill>
        <p:spPr>
          <a:xfrm>
            <a:off x="361506" y="1778516"/>
            <a:ext cx="5277293" cy="4346188"/>
          </a:xfrm>
          <a:prstGeom prst="rect">
            <a:avLst/>
          </a:prstGeom>
          <a:noFill/>
          <a:ln>
            <a:noFill/>
          </a:ln>
        </p:spPr>
      </p:pic>
      <p:sp>
        <p:nvSpPr>
          <p:cNvPr id="185" name="Google Shape;185;p8"/>
          <p:cNvSpPr txBox="1"/>
          <p:nvPr/>
        </p:nvSpPr>
        <p:spPr>
          <a:xfrm>
            <a:off x="5949799" y="3826825"/>
            <a:ext cx="5205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Opportunity</a:t>
            </a:r>
            <a:r>
              <a:rPr lang="en-US" sz="1800" b="0" i="0">
                <a:solidFill>
                  <a:srgbClr val="222222"/>
                </a:solidFill>
                <a:latin typeface="Helvetica Neue"/>
                <a:ea typeface="Helvetica Neue"/>
                <a:cs typeface="Helvetica Neue"/>
                <a:sym typeface="Helvetica Neue"/>
              </a:rPr>
              <a:t>: Slow the traffic turning on to Calvert Place and force better awareness onto drivers</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txBox="1"/>
          <p:nvPr/>
        </p:nvSpPr>
        <p:spPr>
          <a:xfrm>
            <a:off x="1097280" y="286603"/>
            <a:ext cx="10058400" cy="1104047"/>
          </a:xfrm>
          <a:prstGeom prst="rect">
            <a:avLst/>
          </a:prstGeom>
          <a:noFill/>
          <a:ln>
            <a:noFill/>
          </a:ln>
        </p:spPr>
        <p:txBody>
          <a:bodyPr spcFirstLastPara="1" wrap="square" lIns="91425" tIns="45700" rIns="91425" bIns="45700" anchor="b" anchorCtr="0">
            <a:normAutofit lnSpcReduction="20000"/>
          </a:bodyPr>
          <a:lstStyle/>
          <a:p>
            <a:pPr marL="0" marR="0" lvl="0" indent="0" algn="ctr" rtl="0">
              <a:lnSpc>
                <a:spcPct val="85000"/>
              </a:lnSpc>
              <a:spcBef>
                <a:spcPts val="0"/>
              </a:spcBef>
              <a:spcAft>
                <a:spcPts val="0"/>
              </a:spcAft>
              <a:buClr>
                <a:srgbClr val="262626"/>
              </a:buClr>
              <a:buSzPts val="4800"/>
              <a:buFont typeface="Calibri"/>
              <a:buNone/>
            </a:pPr>
            <a:r>
              <a:rPr lang="en-US" sz="4800" b="1">
                <a:solidFill>
                  <a:srgbClr val="262626"/>
                </a:solidFill>
                <a:latin typeface="Calibri"/>
                <a:ea typeface="Calibri"/>
                <a:cs typeface="Calibri"/>
                <a:sym typeface="Calibri"/>
              </a:rPr>
              <a:t>Site Option 1 </a:t>
            </a:r>
            <a:endParaRPr sz="4800" b="1">
              <a:solidFill>
                <a:srgbClr val="262626"/>
              </a:solidFill>
              <a:latin typeface="Calibri"/>
              <a:ea typeface="Calibri"/>
              <a:cs typeface="Calibri"/>
              <a:sym typeface="Calibri"/>
            </a:endParaRPr>
          </a:p>
          <a:p>
            <a:pPr marL="0" marR="0" lvl="0" indent="0" algn="ctr" rtl="0">
              <a:lnSpc>
                <a:spcPct val="85000"/>
              </a:lnSpc>
              <a:spcBef>
                <a:spcPts val="0"/>
              </a:spcBef>
              <a:spcAft>
                <a:spcPts val="0"/>
              </a:spcAft>
              <a:buClr>
                <a:srgbClr val="262626"/>
              </a:buClr>
              <a:buSzPts val="4800"/>
              <a:buFont typeface="Calibri"/>
              <a:buNone/>
            </a:pPr>
            <a:r>
              <a:rPr lang="en-US" sz="4800" b="1">
                <a:solidFill>
                  <a:srgbClr val="262626"/>
                </a:solidFill>
                <a:latin typeface="Calibri"/>
                <a:ea typeface="Calibri"/>
                <a:cs typeface="Calibri"/>
                <a:sym typeface="Calibri"/>
              </a:rPr>
              <a:t>Calvert Pl and Kensington Pkwy</a:t>
            </a:r>
            <a:endParaRPr sz="4800" b="1">
              <a:solidFill>
                <a:srgbClr val="262626"/>
              </a:solidFill>
              <a:latin typeface="Calibri"/>
              <a:ea typeface="Calibri"/>
              <a:cs typeface="Calibri"/>
              <a:sym typeface="Calibri"/>
            </a:endParaRPr>
          </a:p>
        </p:txBody>
      </p:sp>
      <p:pic>
        <p:nvPicPr>
          <p:cNvPr id="191" name="Google Shape;191;p9"/>
          <p:cNvPicPr preferRelativeResize="0">
            <a:picLocks noGrp="1"/>
          </p:cNvPicPr>
          <p:nvPr>
            <p:ph type="body" idx="1"/>
          </p:nvPr>
        </p:nvPicPr>
        <p:blipFill rotWithShape="1">
          <a:blip r:embed="rId3">
            <a:alphaModFix/>
          </a:blip>
          <a:srcRect/>
          <a:stretch/>
        </p:blipFill>
        <p:spPr>
          <a:xfrm>
            <a:off x="890337" y="2111041"/>
            <a:ext cx="5329071" cy="3552714"/>
          </a:xfrm>
          <a:prstGeom prst="rect">
            <a:avLst/>
          </a:prstGeom>
          <a:noFill/>
          <a:ln>
            <a:noFill/>
          </a:ln>
        </p:spPr>
      </p:pic>
      <p:sp>
        <p:nvSpPr>
          <p:cNvPr id="192" name="Google Shape;192;p9"/>
          <p:cNvSpPr txBox="1"/>
          <p:nvPr/>
        </p:nvSpPr>
        <p:spPr>
          <a:xfrm>
            <a:off x="6611553" y="2111050"/>
            <a:ext cx="45441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Recommendation</a:t>
            </a:r>
            <a:r>
              <a:rPr lang="en-US" sz="1800" b="0" i="0">
                <a:solidFill>
                  <a:srgbClr val="222222"/>
                </a:solidFill>
                <a:latin typeface="Helvetica Neue"/>
                <a:ea typeface="Helvetica Neue"/>
                <a:cs typeface="Helvetica Neue"/>
                <a:sym typeface="Helvetica Neue"/>
              </a:rPr>
              <a:t>: Use public art to reclaim part of Calvert Place and change the turn radius. This results in:</a:t>
            </a:r>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Drivers being required to slow down to make the turn on to Calvert Pl</a:t>
            </a:r>
            <a:endParaRPr/>
          </a:p>
          <a:p>
            <a:pPr marL="457200" marR="0" lvl="0" indent="-342900" algn="l" rtl="0">
              <a:spcBef>
                <a:spcPts val="0"/>
              </a:spcBef>
              <a:spcAft>
                <a:spcPts val="0"/>
              </a:spcAft>
              <a:buClr>
                <a:srgbClr val="222222"/>
              </a:buClr>
              <a:buSzPts val="1800"/>
              <a:buFont typeface="Helvetica Neue"/>
              <a:buChar char="●"/>
            </a:pPr>
            <a:r>
              <a:rPr lang="en-US" sz="1800" b="0" i="0">
                <a:solidFill>
                  <a:srgbClr val="222222"/>
                </a:solidFill>
                <a:latin typeface="Helvetica Neue"/>
                <a:ea typeface="Helvetica Neue"/>
                <a:cs typeface="Helvetica Neue"/>
                <a:sym typeface="Helvetica Neue"/>
              </a:rPr>
              <a:t>Drivers are now more aware of their surrounding</a:t>
            </a:r>
            <a:r>
              <a:rPr lang="en-US" sz="1800">
                <a:solidFill>
                  <a:srgbClr val="222222"/>
                </a:solidFill>
                <a:latin typeface="Helvetica Neue"/>
                <a:ea typeface="Helvetica Neue"/>
                <a:cs typeface="Helvetica Neue"/>
                <a:sym typeface="Helvetica Neue"/>
              </a:rPr>
              <a:t>s while making the turn</a:t>
            </a:r>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The reclaimed area is now safer for pedestrians</a:t>
            </a:r>
            <a:endParaRPr sz="1800">
              <a:solidFill>
                <a:schemeClr val="dk1"/>
              </a:solidFill>
              <a:latin typeface="Calibri"/>
              <a:ea typeface="Calibri"/>
              <a:cs typeface="Calibri"/>
              <a:sym typeface="Calibri"/>
            </a:endParaRPr>
          </a:p>
        </p:txBody>
      </p:sp>
      <p:sp>
        <p:nvSpPr>
          <p:cNvPr id="193" name="Google Shape;193;p9"/>
          <p:cNvSpPr txBox="1"/>
          <p:nvPr/>
        </p:nvSpPr>
        <p:spPr>
          <a:xfrm>
            <a:off x="1229412" y="5663755"/>
            <a:ext cx="36004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rgbClr val="222222"/>
                </a:solidFill>
                <a:latin typeface="Helvetica Neue"/>
                <a:ea typeface="Helvetica Neue"/>
                <a:cs typeface="Helvetica Neue"/>
                <a:sym typeface="Helvetica Neue"/>
              </a:rPr>
              <a:t>Example of this technique</a:t>
            </a:r>
            <a:endParaRPr sz="1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p:nvPr/>
        </p:nvSpPr>
        <p:spPr>
          <a:xfrm>
            <a:off x="5949802" y="3871265"/>
            <a:ext cx="6093900" cy="2031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Materials</a:t>
            </a:r>
            <a:r>
              <a:rPr lang="en-US" sz="1800" b="0" i="0">
                <a:solidFill>
                  <a:srgbClr val="222222"/>
                </a:solidFill>
                <a:latin typeface="Arial"/>
                <a:ea typeface="Arial"/>
                <a:cs typeface="Arial"/>
                <a:sym typeface="Arial"/>
              </a:rPr>
              <a:t>: Paint, flex posts, </a:t>
            </a:r>
            <a:endParaRPr/>
          </a:p>
          <a:p>
            <a:pPr marL="285750" marR="0" lvl="0" indent="-285750" algn="l" rtl="0">
              <a:spcBef>
                <a:spcPts val="0"/>
              </a:spcBef>
              <a:spcAft>
                <a:spcPts val="0"/>
              </a:spcAft>
              <a:buClr>
                <a:srgbClr val="222222"/>
              </a:buClr>
              <a:buSzPts val="1800"/>
              <a:buFont typeface="Courier New"/>
              <a:buChar char="●"/>
            </a:pPr>
            <a:r>
              <a:rPr lang="en-US" sz="1800" b="1">
                <a:solidFill>
                  <a:srgbClr val="222222"/>
                </a:solidFill>
              </a:rPr>
              <a:t>C</a:t>
            </a:r>
            <a:r>
              <a:rPr lang="en-US" sz="1800" b="1" i="0">
                <a:solidFill>
                  <a:srgbClr val="222222"/>
                </a:solidFill>
              </a:rPr>
              <a:t>ost estimate: </a:t>
            </a:r>
            <a:r>
              <a:rPr lang="en-US" sz="1800" i="0">
                <a:solidFill>
                  <a:srgbClr val="222222"/>
                </a:solidFill>
              </a:rPr>
              <a:t>$</a:t>
            </a:r>
            <a:r>
              <a:rPr lang="en-US" sz="1800">
                <a:solidFill>
                  <a:srgbClr val="222222"/>
                </a:solidFill>
              </a:rPr>
              <a:t>5,000-$7,000</a:t>
            </a:r>
            <a:endParaRPr sz="1800">
              <a:solidFill>
                <a:srgbClr val="222222"/>
              </a:solidFill>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Duration of installation: </a:t>
            </a:r>
            <a:r>
              <a:rPr lang="en-US" sz="1800" i="0">
                <a:solidFill>
                  <a:srgbClr val="222222"/>
                </a:solidFill>
              </a:rPr>
              <a:t>6 Months</a:t>
            </a:r>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Analysis needed</a:t>
            </a:r>
            <a:r>
              <a:rPr lang="en-US" sz="1800" b="0" i="0">
                <a:solidFill>
                  <a:srgbClr val="222222"/>
                </a:solidFill>
                <a:latin typeface="Arial"/>
                <a:ea typeface="Arial"/>
                <a:cs typeface="Arial"/>
                <a:sym typeface="Arial"/>
              </a:rPr>
              <a:t>: </a:t>
            </a:r>
            <a:r>
              <a:rPr lang="en-US" sz="1800">
                <a:solidFill>
                  <a:srgbClr val="222222"/>
                </a:solidFill>
              </a:rPr>
              <a:t>Traffic engineer design review</a:t>
            </a:r>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Artist </a:t>
            </a:r>
            <a:r>
              <a:rPr lang="en-US" sz="1800" b="1">
                <a:solidFill>
                  <a:srgbClr val="222222"/>
                </a:solidFill>
              </a:rPr>
              <a:t>S</a:t>
            </a:r>
            <a:r>
              <a:rPr lang="en-US" sz="1800" b="1" i="0">
                <a:solidFill>
                  <a:srgbClr val="222222"/>
                </a:solidFill>
              </a:rPr>
              <a:t>election</a:t>
            </a:r>
            <a:r>
              <a:rPr lang="en-US" sz="1800" b="0" i="0">
                <a:solidFill>
                  <a:srgbClr val="222222"/>
                </a:solidFill>
                <a:latin typeface="Arial"/>
                <a:ea typeface="Arial"/>
                <a:cs typeface="Arial"/>
                <a:sym typeface="Arial"/>
              </a:rPr>
              <a:t>: </a:t>
            </a:r>
            <a:r>
              <a:rPr lang="en-US" sz="1800">
                <a:solidFill>
                  <a:srgbClr val="222222"/>
                </a:solidFill>
              </a:rPr>
              <a:t>Local Artist</a:t>
            </a:r>
            <a:endParaRPr/>
          </a:p>
          <a:p>
            <a:pPr marL="285750" marR="0" lvl="0" indent="-285750" algn="l" rtl="0">
              <a:spcBef>
                <a:spcPts val="0"/>
              </a:spcBef>
              <a:spcAft>
                <a:spcPts val="0"/>
              </a:spcAft>
              <a:buClr>
                <a:srgbClr val="222222"/>
              </a:buClr>
              <a:buSzPts val="1800"/>
              <a:buFont typeface="Courier New"/>
              <a:buChar char="●"/>
            </a:pPr>
            <a:r>
              <a:rPr lang="en-US" sz="1800" b="1">
                <a:solidFill>
                  <a:srgbClr val="222222"/>
                </a:solidFill>
              </a:rPr>
              <a:t>Community Engagement Strategy</a:t>
            </a:r>
            <a:r>
              <a:rPr lang="en-US" sz="1800">
                <a:solidFill>
                  <a:srgbClr val="222222"/>
                </a:solidFill>
              </a:rPr>
              <a:t>: Local Neighborhood, Calvert Pl Residences</a:t>
            </a:r>
            <a:endParaRPr/>
          </a:p>
        </p:txBody>
      </p:sp>
      <p:sp>
        <p:nvSpPr>
          <p:cNvPr id="200" name="Google Shape;200;p10"/>
          <p:cNvSpPr txBox="1"/>
          <p:nvPr/>
        </p:nvSpPr>
        <p:spPr>
          <a:xfrm>
            <a:off x="5949801" y="1951672"/>
            <a:ext cx="56727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Implementation</a:t>
            </a:r>
            <a:r>
              <a:rPr lang="en-US" sz="1800" b="0" i="0">
                <a:solidFill>
                  <a:srgbClr val="222222"/>
                </a:solidFill>
                <a:latin typeface="Helvetica Neue"/>
                <a:ea typeface="Helvetica Neue"/>
                <a:cs typeface="Helvetica Neue"/>
                <a:sym typeface="Helvetica Neue"/>
              </a:rPr>
              <a:t>: The design would be a public art street </a:t>
            </a:r>
            <a:r>
              <a:rPr lang="en-US" sz="1800">
                <a:solidFill>
                  <a:srgbClr val="222222"/>
                </a:solidFill>
                <a:latin typeface="Helvetica Neue"/>
                <a:ea typeface="Helvetica Neue"/>
                <a:cs typeface="Helvetica Neue"/>
                <a:sym typeface="Helvetica Neue"/>
              </a:rPr>
              <a:t>installation that would carve away part of the intersection to create a sharper,</a:t>
            </a:r>
            <a:r>
              <a:rPr lang="en-US" sz="1800">
                <a:solidFill>
                  <a:schemeClr val="dk1"/>
                </a:solidFill>
                <a:latin typeface="Helvetica Neue"/>
                <a:ea typeface="Helvetica Neue"/>
                <a:cs typeface="Helvetica Neue"/>
                <a:sym typeface="Helvetica Neue"/>
              </a:rPr>
              <a:t> more restricted</a:t>
            </a:r>
            <a:r>
              <a:rPr lang="en-US" sz="1800">
                <a:solidFill>
                  <a:srgbClr val="222222"/>
                </a:solidFill>
                <a:latin typeface="Helvetica Neue"/>
                <a:ea typeface="Helvetica Neue"/>
                <a:cs typeface="Helvetica Neue"/>
                <a:sym typeface="Helvetica Neue"/>
              </a:rPr>
              <a:t> turn from Kensington Pkwy on to Calvert Pl</a:t>
            </a:r>
            <a:r>
              <a:rPr lang="en-US" sz="1800" b="0" i="0">
                <a:solidFill>
                  <a:srgbClr val="222222"/>
                </a:solidFill>
                <a:latin typeface="Helvetica Neue"/>
                <a:ea typeface="Helvetica Neue"/>
                <a:cs typeface="Helvetica Neue"/>
                <a:sym typeface="Helvetica Neue"/>
              </a:rPr>
              <a:t>. It would consist of at least 2 </a:t>
            </a:r>
            <a:r>
              <a:rPr lang="en-US" sz="1800">
                <a:solidFill>
                  <a:srgbClr val="222222"/>
                </a:solidFill>
                <a:latin typeface="Helvetica Neue"/>
                <a:ea typeface="Helvetica Neue"/>
                <a:cs typeface="Helvetica Neue"/>
                <a:sym typeface="Helvetica Neue"/>
              </a:rPr>
              <a:t>separate</a:t>
            </a:r>
            <a:r>
              <a:rPr lang="en-US" sz="1800" b="0" i="0">
                <a:solidFill>
                  <a:srgbClr val="222222"/>
                </a:solidFill>
                <a:latin typeface="Helvetica Neue"/>
                <a:ea typeface="Helvetica Neue"/>
                <a:cs typeface="Helvetica Neue"/>
                <a:sym typeface="Helvetica Neue"/>
              </a:rPr>
              <a:t> installations to allow residents to access their driveway</a:t>
            </a:r>
            <a:r>
              <a:rPr lang="en-US" sz="1800">
                <a:solidFill>
                  <a:srgbClr val="222222"/>
                </a:solidFill>
                <a:latin typeface="Helvetica Neue"/>
                <a:ea typeface="Helvetica Neue"/>
                <a:cs typeface="Helvetica Neue"/>
                <a:sym typeface="Helvetica Neue"/>
              </a:rPr>
              <a:t>s.</a:t>
            </a:r>
            <a:endParaRPr sz="1800">
              <a:solidFill>
                <a:schemeClr val="dk1"/>
              </a:solidFill>
              <a:latin typeface="Calibri"/>
              <a:ea typeface="Calibri"/>
              <a:cs typeface="Calibri"/>
              <a:sym typeface="Calibri"/>
            </a:endParaRPr>
          </a:p>
        </p:txBody>
      </p:sp>
      <p:sp>
        <p:nvSpPr>
          <p:cNvPr id="201" name="Google Shape;201;p10"/>
          <p:cNvSpPr txBox="1">
            <a:spLocks noGrp="1"/>
          </p:cNvSpPr>
          <p:nvPr>
            <p:ph type="title"/>
          </p:nvPr>
        </p:nvSpPr>
        <p:spPr>
          <a:xfrm>
            <a:off x="1097280" y="286603"/>
            <a:ext cx="10058400" cy="1104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262626"/>
              </a:buClr>
              <a:buSzPct val="100000"/>
              <a:buFont typeface="Calibri"/>
              <a:buNone/>
            </a:pPr>
            <a:r>
              <a:rPr lang="en-US" b="1">
                <a:solidFill>
                  <a:srgbClr val="262626"/>
                </a:solidFill>
              </a:rPr>
              <a:t>Site Option 1 </a:t>
            </a:r>
            <a:endParaRPr b="1">
              <a:solidFill>
                <a:srgbClr val="262626"/>
              </a:solidFill>
            </a:endParaRPr>
          </a:p>
          <a:p>
            <a:pPr marL="0" lvl="0" indent="0" algn="ctr" rtl="0">
              <a:lnSpc>
                <a:spcPct val="85000"/>
              </a:lnSpc>
              <a:spcBef>
                <a:spcPts val="0"/>
              </a:spcBef>
              <a:spcAft>
                <a:spcPts val="0"/>
              </a:spcAft>
              <a:buClr>
                <a:srgbClr val="262626"/>
              </a:buClr>
              <a:buSzPct val="100000"/>
              <a:buFont typeface="Calibri"/>
              <a:buNone/>
            </a:pPr>
            <a:r>
              <a:rPr lang="en-US" sz="4800" b="1">
                <a:solidFill>
                  <a:srgbClr val="262626"/>
                </a:solidFill>
              </a:rPr>
              <a:t>Calvert Pl and Kensington Pkwy</a:t>
            </a:r>
            <a:endParaRPr b="1"/>
          </a:p>
        </p:txBody>
      </p:sp>
      <p:pic>
        <p:nvPicPr>
          <p:cNvPr id="202" name="Google Shape;202;p10"/>
          <p:cNvPicPr preferRelativeResize="0"/>
          <p:nvPr/>
        </p:nvPicPr>
        <p:blipFill rotWithShape="1">
          <a:blip r:embed="rId3">
            <a:alphaModFix/>
          </a:blip>
          <a:srcRect l="17488"/>
          <a:stretch/>
        </p:blipFill>
        <p:spPr>
          <a:xfrm>
            <a:off x="361506" y="1778516"/>
            <a:ext cx="5277293" cy="4346188"/>
          </a:xfrm>
          <a:prstGeom prst="rect">
            <a:avLst/>
          </a:prstGeom>
          <a:noFill/>
          <a:ln>
            <a:noFill/>
          </a:ln>
        </p:spPr>
      </p:pic>
      <p:sp>
        <p:nvSpPr>
          <p:cNvPr id="203" name="Google Shape;203;p10"/>
          <p:cNvSpPr/>
          <p:nvPr/>
        </p:nvSpPr>
        <p:spPr>
          <a:xfrm>
            <a:off x="3848986" y="3349256"/>
            <a:ext cx="531628" cy="308344"/>
          </a:xfrm>
          <a:custGeom>
            <a:avLst/>
            <a:gdLst/>
            <a:ahLst/>
            <a:cxnLst/>
            <a:rect l="l" t="t" r="r" b="b"/>
            <a:pathLst>
              <a:path w="531628" h="308344" extrusionOk="0">
                <a:moveTo>
                  <a:pt x="414670" y="308344"/>
                </a:moveTo>
                <a:lnTo>
                  <a:pt x="414670" y="308344"/>
                </a:lnTo>
                <a:cubicBezTo>
                  <a:pt x="337380" y="267123"/>
                  <a:pt x="295210" y="233203"/>
                  <a:pt x="223284" y="212651"/>
                </a:cubicBezTo>
                <a:cubicBezTo>
                  <a:pt x="209233" y="208636"/>
                  <a:pt x="195278" y="203632"/>
                  <a:pt x="180754" y="202018"/>
                </a:cubicBezTo>
                <a:cubicBezTo>
                  <a:pt x="78248" y="190628"/>
                  <a:pt x="69469" y="191386"/>
                  <a:pt x="0" y="191386"/>
                </a:cubicBezTo>
                <a:lnTo>
                  <a:pt x="180754" y="0"/>
                </a:lnTo>
                <a:lnTo>
                  <a:pt x="531628" y="95693"/>
                </a:lnTo>
                <a:lnTo>
                  <a:pt x="414670" y="308344"/>
                </a:lnTo>
                <a:close/>
              </a:path>
            </a:pathLst>
          </a:custGeom>
          <a:solidFill>
            <a:srgbClr val="08A5EF"/>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p:nvPr/>
        </p:nvSpPr>
        <p:spPr>
          <a:xfrm>
            <a:off x="4238045" y="2997642"/>
            <a:ext cx="349858" cy="286247"/>
          </a:xfrm>
          <a:custGeom>
            <a:avLst/>
            <a:gdLst/>
            <a:ahLst/>
            <a:cxnLst/>
            <a:rect l="l" t="t" r="r" b="b"/>
            <a:pathLst>
              <a:path w="349858" h="286247" extrusionOk="0">
                <a:moveTo>
                  <a:pt x="0" y="182880"/>
                </a:moveTo>
                <a:lnTo>
                  <a:pt x="0" y="182880"/>
                </a:lnTo>
                <a:cubicBezTo>
                  <a:pt x="32157" y="137860"/>
                  <a:pt x="34953" y="123266"/>
                  <a:pt x="79513" y="95415"/>
                </a:cubicBezTo>
                <a:cubicBezTo>
                  <a:pt x="86620" y="90973"/>
                  <a:pt x="95737" y="90932"/>
                  <a:pt x="103367" y="87464"/>
                </a:cubicBezTo>
                <a:cubicBezTo>
                  <a:pt x="124949" y="77654"/>
                  <a:pt x="166978" y="55659"/>
                  <a:pt x="166978" y="55659"/>
                </a:cubicBezTo>
                <a:cubicBezTo>
                  <a:pt x="191613" y="31024"/>
                  <a:pt x="191112" y="38637"/>
                  <a:pt x="198783" y="7951"/>
                </a:cubicBezTo>
                <a:cubicBezTo>
                  <a:pt x="199426" y="5380"/>
                  <a:pt x="198783" y="2650"/>
                  <a:pt x="198783" y="0"/>
                </a:cubicBezTo>
                <a:lnTo>
                  <a:pt x="349858" y="71561"/>
                </a:lnTo>
                <a:lnTo>
                  <a:pt x="246491" y="286247"/>
                </a:lnTo>
                <a:lnTo>
                  <a:pt x="0" y="182880"/>
                </a:lnTo>
                <a:close/>
              </a:path>
            </a:pathLst>
          </a:custGeom>
          <a:solidFill>
            <a:srgbClr val="08A5EF"/>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p:nvPr/>
        </p:nvSpPr>
        <p:spPr>
          <a:xfrm>
            <a:off x="6124349" y="1849725"/>
            <a:ext cx="5071800" cy="314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Problem Statement</a:t>
            </a:r>
            <a:r>
              <a:rPr lang="en-US" sz="1800" b="0" i="0">
                <a:solidFill>
                  <a:srgbClr val="222222"/>
                </a:solidFill>
                <a:latin typeface="Helvetica Neue"/>
                <a:ea typeface="Helvetica Neue"/>
                <a:cs typeface="Helvetica Neue"/>
                <a:sym typeface="Helvetica Neue"/>
              </a:rPr>
              <a:t>: </a:t>
            </a:r>
            <a:r>
              <a:rPr lang="en-US" sz="1800">
                <a:solidFill>
                  <a:srgbClr val="222222"/>
                </a:solidFill>
                <a:latin typeface="Helvetica Neue"/>
                <a:ea typeface="Helvetica Neue"/>
                <a:cs typeface="Helvetica Neue"/>
                <a:sym typeface="Helvetica Neue"/>
              </a:rPr>
              <a:t>The sidewalk on the North side of Frederick Ave does not extend East past The Kensington House, creating a dangerous path for pedestrians. This is particularly dangerous for children walking to Frederick Ave Neighborhood Park. </a:t>
            </a:r>
            <a:r>
              <a:rPr lang="en-US" sz="1800">
                <a:solidFill>
                  <a:schemeClr val="dk1"/>
                </a:solidFill>
                <a:latin typeface="Helvetica Neue"/>
                <a:ea typeface="Helvetica Neue"/>
                <a:cs typeface="Helvetica Neue"/>
                <a:sym typeface="Helvetica Neue"/>
              </a:rPr>
              <a:t>This road is used by many commuters cutting through town during rush hour (despite the No Left Turn from Frederick Ave southbound onto Wake) and is very dangerous for pedestrians without a sidewalk.</a:t>
            </a:r>
            <a:endParaRPr sz="1800">
              <a:solidFill>
                <a:schemeClr val="dk1"/>
              </a:solidFill>
              <a:latin typeface="Calibri"/>
              <a:ea typeface="Calibri"/>
              <a:cs typeface="Calibri"/>
              <a:sym typeface="Calibri"/>
            </a:endParaRPr>
          </a:p>
        </p:txBody>
      </p:sp>
      <p:pic>
        <p:nvPicPr>
          <p:cNvPr id="211" name="Google Shape;211;p14"/>
          <p:cNvPicPr preferRelativeResize="0"/>
          <p:nvPr/>
        </p:nvPicPr>
        <p:blipFill rotWithShape="1">
          <a:blip r:embed="rId3">
            <a:alphaModFix/>
          </a:blip>
          <a:srcRect t="15194" b="4806"/>
          <a:stretch/>
        </p:blipFill>
        <p:spPr>
          <a:xfrm>
            <a:off x="569739" y="1796901"/>
            <a:ext cx="5208174" cy="4121003"/>
          </a:xfrm>
          <a:prstGeom prst="rect">
            <a:avLst/>
          </a:prstGeom>
          <a:noFill/>
          <a:ln>
            <a:noFill/>
          </a:ln>
        </p:spPr>
      </p:pic>
      <p:sp>
        <p:nvSpPr>
          <p:cNvPr id="212" name="Google Shape;212;p14"/>
          <p:cNvSpPr txBox="1"/>
          <p:nvPr/>
        </p:nvSpPr>
        <p:spPr>
          <a:xfrm>
            <a:off x="1052623" y="280061"/>
            <a:ext cx="10143600" cy="1277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b="1">
                <a:solidFill>
                  <a:schemeClr val="dk1"/>
                </a:solidFill>
                <a:latin typeface="Calibri"/>
                <a:ea typeface="Calibri"/>
                <a:cs typeface="Calibri"/>
                <a:sym typeface="Calibri"/>
              </a:rPr>
              <a:t>Site Option 2</a:t>
            </a:r>
            <a:endParaRPr sz="3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3800" b="1">
                <a:solidFill>
                  <a:schemeClr val="dk1"/>
                </a:solidFill>
                <a:latin typeface="Calibri"/>
                <a:ea typeface="Calibri"/>
                <a:cs typeface="Calibri"/>
                <a:sym typeface="Calibri"/>
              </a:rPr>
              <a:t>Frederick Ave from Kensington Pkwy to Wake</a:t>
            </a:r>
            <a:r>
              <a:rPr lang="en-US" sz="3900" b="1">
                <a:solidFill>
                  <a:schemeClr val="dk1"/>
                </a:solidFill>
                <a:latin typeface="Calibri"/>
                <a:ea typeface="Calibri"/>
                <a:cs typeface="Calibri"/>
                <a:sym typeface="Calibri"/>
              </a:rPr>
              <a:t> Dr</a:t>
            </a:r>
            <a:endParaRPr sz="500" b="1"/>
          </a:p>
        </p:txBody>
      </p:sp>
      <p:sp>
        <p:nvSpPr>
          <p:cNvPr id="213" name="Google Shape;213;p14"/>
          <p:cNvSpPr txBox="1"/>
          <p:nvPr/>
        </p:nvSpPr>
        <p:spPr>
          <a:xfrm>
            <a:off x="6124349" y="5060250"/>
            <a:ext cx="5071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Opportunity</a:t>
            </a:r>
            <a:r>
              <a:rPr lang="en-US" sz="1800" b="0" i="0">
                <a:solidFill>
                  <a:srgbClr val="222222"/>
                </a:solidFill>
                <a:latin typeface="Helvetica Neue"/>
                <a:ea typeface="Helvetica Neue"/>
                <a:cs typeface="Helvetica Neue"/>
                <a:sym typeface="Helvetica Neue"/>
              </a:rPr>
              <a:t>: Increase pedestrian visibility and safety across frequently traveled routes</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aa56f95880_0_7"/>
          <p:cNvSpPr txBox="1"/>
          <p:nvPr/>
        </p:nvSpPr>
        <p:spPr>
          <a:xfrm>
            <a:off x="6611553" y="2111050"/>
            <a:ext cx="45441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Recommendation</a:t>
            </a:r>
            <a:r>
              <a:rPr lang="en-US" sz="1800" b="0" i="0">
                <a:solidFill>
                  <a:srgbClr val="222222"/>
                </a:solidFill>
                <a:latin typeface="Helvetica Neue"/>
                <a:ea typeface="Helvetica Neue"/>
                <a:cs typeface="Helvetica Neue"/>
                <a:sym typeface="Helvetica Neue"/>
              </a:rPr>
              <a:t>: Use </a:t>
            </a:r>
            <a:r>
              <a:rPr lang="en-US" sz="1800">
                <a:solidFill>
                  <a:srgbClr val="222222"/>
                </a:solidFill>
                <a:latin typeface="Helvetica Neue"/>
                <a:ea typeface="Helvetica Neue"/>
                <a:cs typeface="Helvetica Neue"/>
                <a:sym typeface="Helvetica Neue"/>
              </a:rPr>
              <a:t>planters and other hard barriers to create a protected path on the shoulder of Frederick Ave.</a:t>
            </a:r>
            <a:r>
              <a:rPr lang="en-US" sz="1800" b="0" i="0">
                <a:solidFill>
                  <a:srgbClr val="222222"/>
                </a:solidFill>
                <a:latin typeface="Helvetica Neue"/>
                <a:ea typeface="Helvetica Neue"/>
                <a:cs typeface="Helvetica Neue"/>
                <a:sym typeface="Helvetica Neue"/>
              </a:rPr>
              <a:t> This results in:</a:t>
            </a:r>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A safe route for pedestrians and bicyclists </a:t>
            </a:r>
            <a:endParaRPr sz="1800">
              <a:solidFill>
                <a:srgbClr val="222222"/>
              </a:solidFill>
              <a:latin typeface="Helvetica Neue"/>
              <a:ea typeface="Helvetica Neue"/>
              <a:cs typeface="Helvetica Neue"/>
              <a:sym typeface="Helvetica Neue"/>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Increase driver awareness of pedestrians and bicyclists</a:t>
            </a:r>
            <a:endParaRPr sz="1800">
              <a:solidFill>
                <a:srgbClr val="222222"/>
              </a:solidFill>
              <a:latin typeface="Helvetica Neue"/>
              <a:ea typeface="Helvetica Neue"/>
              <a:cs typeface="Helvetica Neue"/>
              <a:sym typeface="Helvetica Neue"/>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Increase the streetscape’s greenery</a:t>
            </a:r>
            <a:endParaRPr sz="1800">
              <a:solidFill>
                <a:schemeClr val="dk1"/>
              </a:solidFill>
              <a:latin typeface="Calibri"/>
              <a:ea typeface="Calibri"/>
              <a:cs typeface="Calibri"/>
              <a:sym typeface="Calibri"/>
            </a:endParaRPr>
          </a:p>
        </p:txBody>
      </p:sp>
      <p:sp>
        <p:nvSpPr>
          <p:cNvPr id="220" name="Google Shape;220;g2aa56f95880_0_7"/>
          <p:cNvSpPr txBox="1"/>
          <p:nvPr/>
        </p:nvSpPr>
        <p:spPr>
          <a:xfrm>
            <a:off x="1052623" y="280061"/>
            <a:ext cx="10143600" cy="1277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b="1">
                <a:solidFill>
                  <a:schemeClr val="dk1"/>
                </a:solidFill>
                <a:latin typeface="Calibri"/>
                <a:ea typeface="Calibri"/>
                <a:cs typeface="Calibri"/>
                <a:sym typeface="Calibri"/>
              </a:rPr>
              <a:t>Site Option 2</a:t>
            </a:r>
            <a:endParaRPr sz="3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3800" b="1">
                <a:solidFill>
                  <a:schemeClr val="dk1"/>
                </a:solidFill>
                <a:latin typeface="Calibri"/>
                <a:ea typeface="Calibri"/>
                <a:cs typeface="Calibri"/>
                <a:sym typeface="Calibri"/>
              </a:rPr>
              <a:t>Frederick Ave from Kensington Pkwy to Wake</a:t>
            </a:r>
            <a:r>
              <a:rPr lang="en-US" sz="3900" b="1">
                <a:solidFill>
                  <a:schemeClr val="dk1"/>
                </a:solidFill>
                <a:latin typeface="Calibri"/>
                <a:ea typeface="Calibri"/>
                <a:cs typeface="Calibri"/>
                <a:sym typeface="Calibri"/>
              </a:rPr>
              <a:t> Dr</a:t>
            </a:r>
            <a:endParaRPr sz="500" b="1"/>
          </a:p>
        </p:txBody>
      </p:sp>
      <p:pic>
        <p:nvPicPr>
          <p:cNvPr id="221" name="Google Shape;221;g2aa56f95880_0_7"/>
          <p:cNvPicPr preferRelativeResize="0"/>
          <p:nvPr/>
        </p:nvPicPr>
        <p:blipFill>
          <a:blip r:embed="rId3">
            <a:alphaModFix/>
          </a:blip>
          <a:stretch>
            <a:fillRect/>
          </a:stretch>
        </p:blipFill>
        <p:spPr>
          <a:xfrm>
            <a:off x="1205300" y="1965961"/>
            <a:ext cx="4333875" cy="399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aa56f95880_0_15"/>
          <p:cNvSpPr txBox="1"/>
          <p:nvPr/>
        </p:nvSpPr>
        <p:spPr>
          <a:xfrm>
            <a:off x="5949802" y="3917115"/>
            <a:ext cx="6093900" cy="2308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Materials</a:t>
            </a:r>
            <a:r>
              <a:rPr lang="en-US" sz="1800" b="0" i="0">
                <a:solidFill>
                  <a:srgbClr val="222222"/>
                </a:solidFill>
                <a:latin typeface="Arial"/>
                <a:ea typeface="Arial"/>
                <a:cs typeface="Arial"/>
                <a:sym typeface="Arial"/>
              </a:rPr>
              <a:t>: Plan</a:t>
            </a:r>
            <a:r>
              <a:rPr lang="en-US" sz="1800">
                <a:solidFill>
                  <a:srgbClr val="222222"/>
                </a:solidFill>
              </a:rPr>
              <a:t>ters, </a:t>
            </a:r>
            <a:r>
              <a:rPr lang="en-US" sz="1800" b="0" i="0">
                <a:solidFill>
                  <a:srgbClr val="222222"/>
                </a:solidFill>
                <a:latin typeface="Arial"/>
                <a:ea typeface="Arial"/>
                <a:cs typeface="Arial"/>
                <a:sym typeface="Arial"/>
              </a:rPr>
              <a:t>Paint, Re</a:t>
            </a:r>
            <a:r>
              <a:rPr lang="en-US" sz="1800">
                <a:solidFill>
                  <a:srgbClr val="222222"/>
                </a:solidFill>
              </a:rPr>
              <a:t>flective tape</a:t>
            </a:r>
            <a:r>
              <a:rPr lang="en-US" sz="1800" b="0" i="0">
                <a:solidFill>
                  <a:srgbClr val="222222"/>
                </a:solidFill>
                <a:latin typeface="Arial"/>
                <a:ea typeface="Arial"/>
                <a:cs typeface="Arial"/>
                <a:sym typeface="Arial"/>
              </a:rPr>
              <a:t>, Flexposts, Bike rack </a:t>
            </a:r>
            <a:endParaRPr/>
          </a:p>
          <a:p>
            <a:pPr marL="285750" marR="0" lvl="0" indent="-285750" algn="l" rtl="0">
              <a:spcBef>
                <a:spcPts val="0"/>
              </a:spcBef>
              <a:spcAft>
                <a:spcPts val="0"/>
              </a:spcAft>
              <a:buClr>
                <a:srgbClr val="222222"/>
              </a:buClr>
              <a:buSzPts val="1800"/>
              <a:buFont typeface="Courier New"/>
              <a:buChar char="●"/>
            </a:pPr>
            <a:r>
              <a:rPr lang="en-US" sz="1800" b="1">
                <a:solidFill>
                  <a:srgbClr val="222222"/>
                </a:solidFill>
              </a:rPr>
              <a:t>C</a:t>
            </a:r>
            <a:r>
              <a:rPr lang="en-US" sz="1800" b="1" i="0">
                <a:solidFill>
                  <a:srgbClr val="222222"/>
                </a:solidFill>
              </a:rPr>
              <a:t>ost estimate: </a:t>
            </a:r>
            <a:r>
              <a:rPr lang="en-US" sz="1800" i="0">
                <a:solidFill>
                  <a:srgbClr val="222222"/>
                </a:solidFill>
              </a:rPr>
              <a:t>$1</a:t>
            </a:r>
            <a:r>
              <a:rPr lang="en-US" sz="1800">
                <a:solidFill>
                  <a:srgbClr val="222222"/>
                </a:solidFill>
              </a:rPr>
              <a:t>5</a:t>
            </a:r>
            <a:r>
              <a:rPr lang="en-US" sz="1800" i="0">
                <a:solidFill>
                  <a:srgbClr val="222222"/>
                </a:solidFill>
              </a:rPr>
              <a:t>,000 - $20,000</a:t>
            </a:r>
            <a:endParaRPr sz="1800">
              <a:solidFill>
                <a:srgbClr val="222222"/>
              </a:solidFill>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Duration of installation: </a:t>
            </a:r>
            <a:r>
              <a:rPr lang="en-US" sz="1800" i="0">
                <a:solidFill>
                  <a:srgbClr val="222222"/>
                </a:solidFill>
              </a:rPr>
              <a:t>6</a:t>
            </a:r>
            <a:r>
              <a:rPr lang="en-US" sz="1800">
                <a:solidFill>
                  <a:srgbClr val="222222"/>
                </a:solidFill>
              </a:rPr>
              <a:t>-12 months</a:t>
            </a:r>
            <a:r>
              <a:rPr lang="en-US" sz="1800" b="1" i="0">
                <a:solidFill>
                  <a:srgbClr val="222222"/>
                </a:solidFill>
              </a:rPr>
              <a:t> </a:t>
            </a:r>
            <a:endParaRPr b="1"/>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Analysis needed</a:t>
            </a:r>
            <a:r>
              <a:rPr lang="en-US" sz="1800" b="0" i="0">
                <a:solidFill>
                  <a:srgbClr val="222222"/>
                </a:solidFill>
                <a:latin typeface="Arial"/>
                <a:ea typeface="Arial"/>
                <a:cs typeface="Arial"/>
                <a:sym typeface="Arial"/>
              </a:rPr>
              <a:t>: </a:t>
            </a:r>
            <a:r>
              <a:rPr lang="en-US" sz="1800">
                <a:solidFill>
                  <a:srgbClr val="222222"/>
                </a:solidFill>
              </a:rPr>
              <a:t>Traffic Engineer Design Review</a:t>
            </a:r>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Artist </a:t>
            </a:r>
            <a:r>
              <a:rPr lang="en-US" sz="1800" b="1">
                <a:solidFill>
                  <a:srgbClr val="222222"/>
                </a:solidFill>
              </a:rPr>
              <a:t>S</a:t>
            </a:r>
            <a:r>
              <a:rPr lang="en-US" sz="1800" b="1" i="0">
                <a:solidFill>
                  <a:srgbClr val="222222"/>
                </a:solidFill>
              </a:rPr>
              <a:t>election</a:t>
            </a:r>
            <a:r>
              <a:rPr lang="en-US" sz="1800" b="0" i="0">
                <a:solidFill>
                  <a:srgbClr val="222222"/>
                </a:solidFill>
                <a:latin typeface="Arial"/>
                <a:ea typeface="Arial"/>
                <a:cs typeface="Arial"/>
                <a:sym typeface="Arial"/>
              </a:rPr>
              <a:t>: Local Artists</a:t>
            </a:r>
            <a:endParaRPr/>
          </a:p>
          <a:p>
            <a:pPr marL="285750" marR="0" lvl="0" indent="-285750" algn="l" rtl="0">
              <a:spcBef>
                <a:spcPts val="0"/>
              </a:spcBef>
              <a:spcAft>
                <a:spcPts val="0"/>
              </a:spcAft>
              <a:buClr>
                <a:srgbClr val="222222"/>
              </a:buClr>
              <a:buSzPts val="1800"/>
              <a:buFont typeface="Courier New"/>
              <a:buChar char="●"/>
            </a:pPr>
            <a:r>
              <a:rPr lang="en-US" sz="1800" b="1">
                <a:solidFill>
                  <a:srgbClr val="222222"/>
                </a:solidFill>
              </a:rPr>
              <a:t>Community Engagement Strategy</a:t>
            </a:r>
            <a:r>
              <a:rPr lang="en-US" sz="1800">
                <a:solidFill>
                  <a:srgbClr val="222222"/>
                </a:solidFill>
              </a:rPr>
              <a:t>: Local Neighborhood, Local Apartments</a:t>
            </a:r>
            <a:endParaRPr sz="1800">
              <a:solidFill>
                <a:srgbClr val="222222"/>
              </a:solidFill>
            </a:endParaRPr>
          </a:p>
        </p:txBody>
      </p:sp>
      <p:pic>
        <p:nvPicPr>
          <p:cNvPr id="228" name="Google Shape;228;g2aa56f95880_0_15"/>
          <p:cNvPicPr preferRelativeResize="0"/>
          <p:nvPr/>
        </p:nvPicPr>
        <p:blipFill rotWithShape="1">
          <a:blip r:embed="rId3">
            <a:alphaModFix/>
          </a:blip>
          <a:srcRect t="15191" b="4807"/>
          <a:stretch/>
        </p:blipFill>
        <p:spPr>
          <a:xfrm>
            <a:off x="569739" y="1796901"/>
            <a:ext cx="5208174" cy="4121003"/>
          </a:xfrm>
          <a:prstGeom prst="rect">
            <a:avLst/>
          </a:prstGeom>
          <a:noFill/>
          <a:ln>
            <a:noFill/>
          </a:ln>
        </p:spPr>
      </p:pic>
      <p:sp>
        <p:nvSpPr>
          <p:cNvPr id="229" name="Google Shape;229;g2aa56f95880_0_15"/>
          <p:cNvSpPr txBox="1"/>
          <p:nvPr/>
        </p:nvSpPr>
        <p:spPr>
          <a:xfrm>
            <a:off x="1052623" y="280061"/>
            <a:ext cx="10143600" cy="1277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b="1">
                <a:solidFill>
                  <a:schemeClr val="dk1"/>
                </a:solidFill>
                <a:latin typeface="Calibri"/>
                <a:ea typeface="Calibri"/>
                <a:cs typeface="Calibri"/>
                <a:sym typeface="Calibri"/>
              </a:rPr>
              <a:t>Site Option 2</a:t>
            </a:r>
            <a:endParaRPr sz="3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3800" b="1">
                <a:solidFill>
                  <a:schemeClr val="dk1"/>
                </a:solidFill>
                <a:latin typeface="Calibri"/>
                <a:ea typeface="Calibri"/>
                <a:cs typeface="Calibri"/>
                <a:sym typeface="Calibri"/>
              </a:rPr>
              <a:t>Frederick Ave from Kensington Pkwy to Wake</a:t>
            </a:r>
            <a:r>
              <a:rPr lang="en-US" sz="3900" b="1">
                <a:solidFill>
                  <a:schemeClr val="dk1"/>
                </a:solidFill>
                <a:latin typeface="Calibri"/>
                <a:ea typeface="Calibri"/>
                <a:cs typeface="Calibri"/>
                <a:sym typeface="Calibri"/>
              </a:rPr>
              <a:t> Dr</a:t>
            </a:r>
            <a:endParaRPr sz="500" b="1"/>
          </a:p>
        </p:txBody>
      </p:sp>
      <p:sp>
        <p:nvSpPr>
          <p:cNvPr id="230" name="Google Shape;230;g2aa56f95880_0_15"/>
          <p:cNvSpPr/>
          <p:nvPr/>
        </p:nvSpPr>
        <p:spPr>
          <a:xfrm rot="-1207043">
            <a:off x="4481927" y="3571263"/>
            <a:ext cx="142174" cy="27030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accent1"/>
              </a:highlight>
              <a:latin typeface="Calibri"/>
              <a:ea typeface="Calibri"/>
              <a:cs typeface="Calibri"/>
              <a:sym typeface="Calibri"/>
            </a:endParaRPr>
          </a:p>
        </p:txBody>
      </p:sp>
      <p:sp>
        <p:nvSpPr>
          <p:cNvPr id="231" name="Google Shape;231;g2aa56f95880_0_15"/>
          <p:cNvSpPr/>
          <p:nvPr/>
        </p:nvSpPr>
        <p:spPr>
          <a:xfrm rot="-1207043">
            <a:off x="4634327" y="3876063"/>
            <a:ext cx="142174" cy="27030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accent1"/>
              </a:highlight>
              <a:latin typeface="Calibri"/>
              <a:ea typeface="Calibri"/>
              <a:cs typeface="Calibri"/>
              <a:sym typeface="Calibri"/>
            </a:endParaRPr>
          </a:p>
        </p:txBody>
      </p:sp>
      <p:sp>
        <p:nvSpPr>
          <p:cNvPr id="232" name="Google Shape;232;g2aa56f95880_0_15"/>
          <p:cNvSpPr/>
          <p:nvPr/>
        </p:nvSpPr>
        <p:spPr>
          <a:xfrm rot="-1850363">
            <a:off x="4329435" y="3266445"/>
            <a:ext cx="142207" cy="270266"/>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accent1"/>
              </a:highlight>
              <a:latin typeface="Calibri"/>
              <a:ea typeface="Calibri"/>
              <a:cs typeface="Calibri"/>
              <a:sym typeface="Calibri"/>
            </a:endParaRPr>
          </a:p>
        </p:txBody>
      </p:sp>
      <p:sp>
        <p:nvSpPr>
          <p:cNvPr id="233" name="Google Shape;233;g2aa56f95880_0_15"/>
          <p:cNvSpPr/>
          <p:nvPr/>
        </p:nvSpPr>
        <p:spPr>
          <a:xfrm rot="-694254">
            <a:off x="4786670" y="4257042"/>
            <a:ext cx="142088" cy="270348"/>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accent1"/>
              </a:highlight>
              <a:latin typeface="Calibri"/>
              <a:ea typeface="Calibri"/>
              <a:cs typeface="Calibri"/>
              <a:sym typeface="Calibri"/>
            </a:endParaRPr>
          </a:p>
        </p:txBody>
      </p:sp>
      <p:sp>
        <p:nvSpPr>
          <p:cNvPr id="234" name="Google Shape;234;g2aa56f95880_0_15"/>
          <p:cNvSpPr txBox="1"/>
          <p:nvPr/>
        </p:nvSpPr>
        <p:spPr>
          <a:xfrm>
            <a:off x="5947478" y="1794503"/>
            <a:ext cx="5793964" cy="19928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solidFill>
                  <a:schemeClr val="dk1"/>
                </a:solidFill>
                <a:latin typeface="Helvetica Neue"/>
                <a:ea typeface="Helvetica Neue"/>
                <a:cs typeface="Helvetica Neue"/>
                <a:sym typeface="Helvetica Neue"/>
              </a:rPr>
              <a:t>Implementation</a:t>
            </a:r>
            <a:r>
              <a:rPr lang="en-US" sz="1800" b="0" i="0" dirty="0">
                <a:solidFill>
                  <a:schemeClr val="dk1"/>
                </a:solidFill>
                <a:latin typeface="Helvetica Neue"/>
                <a:ea typeface="Helvetica Neue"/>
                <a:cs typeface="Helvetica Neue"/>
                <a:sym typeface="Helvetica Neue"/>
              </a:rPr>
              <a:t>: </a:t>
            </a:r>
            <a:r>
              <a:rPr lang="en-US" sz="1750" b="0" i="0" dirty="0">
                <a:solidFill>
                  <a:schemeClr val="dk1"/>
                </a:solidFill>
                <a:latin typeface="Helvetica Neue"/>
                <a:ea typeface="Helvetica Neue"/>
                <a:cs typeface="Helvetica Neue"/>
                <a:sym typeface="Helvetica Neue"/>
              </a:rPr>
              <a:t>The design </a:t>
            </a:r>
            <a:r>
              <a:rPr lang="en-US" sz="1750" dirty="0">
                <a:solidFill>
                  <a:schemeClr val="dk1"/>
                </a:solidFill>
                <a:latin typeface="Helvetica Neue"/>
                <a:ea typeface="Helvetica Neue"/>
                <a:cs typeface="Helvetica Neue"/>
                <a:sym typeface="Helvetica Neue"/>
              </a:rPr>
              <a:t>would use planters or other hard barriers to create a safe lane for pedestrians and bicyclists on the North side of Frederick. Flex posts and reflective tape can be used to increased visibility. A bike rack will be added to the park’s parking lot. A crosswalk will be added going across Frederick Ave connecting the sidewalk on the south side to the park</a:t>
            </a:r>
            <a:r>
              <a:rPr lang="en-US" sz="1800" dirty="0">
                <a:solidFill>
                  <a:schemeClr val="dk1"/>
                </a:solidFill>
                <a:latin typeface="Helvetica Neue"/>
                <a:ea typeface="Helvetica Neue"/>
                <a:cs typeface="Helvetica Neue"/>
                <a:sym typeface="Helvetica Neue"/>
              </a:rPr>
              <a:t>.</a:t>
            </a:r>
            <a:r>
              <a:rPr lang="en-US" sz="1800" dirty="0">
                <a:solidFill>
                  <a:srgbClr val="FF0000"/>
                </a:solidFill>
                <a:latin typeface="Helvetica Neue"/>
                <a:ea typeface="Helvetica Neue"/>
                <a:cs typeface="Helvetica Neue"/>
                <a:sym typeface="Helvetica Neue"/>
              </a:rPr>
              <a:t> </a:t>
            </a:r>
            <a:endParaRPr sz="1800" dirty="0">
              <a:solidFill>
                <a:srgbClr val="FF0000"/>
              </a:solidFill>
              <a:latin typeface="Calibri"/>
              <a:ea typeface="Calibri"/>
              <a:cs typeface="Calibri"/>
              <a:sym typeface="Calibri"/>
            </a:endParaRPr>
          </a:p>
        </p:txBody>
      </p:sp>
      <p:sp>
        <p:nvSpPr>
          <p:cNvPr id="235" name="Google Shape;235;g2aa56f95880_0_15"/>
          <p:cNvSpPr/>
          <p:nvPr/>
        </p:nvSpPr>
        <p:spPr>
          <a:xfrm rot="6648017" flipH="1">
            <a:off x="4614286" y="4484443"/>
            <a:ext cx="356844" cy="222676"/>
          </a:xfrm>
          <a:custGeom>
            <a:avLst/>
            <a:gdLst/>
            <a:ahLst/>
            <a:cxnLst/>
            <a:rect l="l" t="t" r="r" b="b"/>
            <a:pathLst>
              <a:path w="433229" h="601579" extrusionOk="0">
                <a:moveTo>
                  <a:pt x="192597" y="0"/>
                </a:moveTo>
                <a:lnTo>
                  <a:pt x="192597" y="0"/>
                </a:lnTo>
                <a:cubicBezTo>
                  <a:pt x="161588" y="99229"/>
                  <a:pt x="141540" y="186334"/>
                  <a:pt x="96344" y="276726"/>
                </a:cubicBezTo>
                <a:cubicBezTo>
                  <a:pt x="89877" y="289660"/>
                  <a:pt x="80302" y="300789"/>
                  <a:pt x="72281" y="312821"/>
                </a:cubicBezTo>
                <a:cubicBezTo>
                  <a:pt x="68271" y="328863"/>
                  <a:pt x="66764" y="345748"/>
                  <a:pt x="60250" y="360947"/>
                </a:cubicBezTo>
                <a:cubicBezTo>
                  <a:pt x="54554" y="374238"/>
                  <a:pt x="43360" y="384487"/>
                  <a:pt x="36186" y="397042"/>
                </a:cubicBezTo>
                <a:cubicBezTo>
                  <a:pt x="27287" y="412614"/>
                  <a:pt x="20144" y="429126"/>
                  <a:pt x="12123" y="445168"/>
                </a:cubicBezTo>
                <a:cubicBezTo>
                  <a:pt x="-1853" y="501076"/>
                  <a:pt x="92" y="476758"/>
                  <a:pt x="92" y="517358"/>
                </a:cubicBezTo>
                <a:lnTo>
                  <a:pt x="192597" y="601579"/>
                </a:lnTo>
                <a:lnTo>
                  <a:pt x="433229" y="24063"/>
                </a:lnTo>
                <a:lnTo>
                  <a:pt x="192597" y="0"/>
                </a:lnTo>
                <a:close/>
              </a:path>
            </a:pathLst>
          </a:custGeom>
          <a:gradFill>
            <a:gsLst>
              <a:gs pos="0">
                <a:srgbClr val="0000FF"/>
              </a:gs>
              <a:gs pos="14000">
                <a:schemeClr val="lt1"/>
              </a:gs>
              <a:gs pos="31000">
                <a:srgbClr val="0000FF"/>
              </a:gs>
              <a:gs pos="50000">
                <a:schemeClr val="lt1"/>
              </a:gs>
              <a:gs pos="70000">
                <a:srgbClr val="0000FF"/>
              </a:gs>
              <a:gs pos="87000">
                <a:schemeClr val="lt1"/>
              </a:gs>
              <a:gs pos="100000">
                <a:srgbClr val="0000FF"/>
              </a:gs>
            </a:gsLst>
            <a:lin ang="5400012" scaled="0"/>
          </a:gra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txBox="1">
            <a:spLocks noGrp="1"/>
          </p:cNvSpPr>
          <p:nvPr>
            <p:ph type="title"/>
          </p:nvPr>
        </p:nvSpPr>
        <p:spPr>
          <a:xfrm>
            <a:off x="1097280" y="286603"/>
            <a:ext cx="10058400" cy="1104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r>
              <a:rPr lang="en-US" b="1"/>
              <a:t>Site Option 3</a:t>
            </a:r>
            <a:endParaRPr b="1"/>
          </a:p>
          <a:p>
            <a:pPr marL="0" lvl="0" indent="0" algn="ctr" rtl="0">
              <a:lnSpc>
                <a:spcPct val="85000"/>
              </a:lnSpc>
              <a:spcBef>
                <a:spcPts val="0"/>
              </a:spcBef>
              <a:spcAft>
                <a:spcPts val="0"/>
              </a:spcAft>
              <a:buClr>
                <a:srgbClr val="3F3F3F"/>
              </a:buClr>
              <a:buSzPct val="100000"/>
              <a:buFont typeface="Calibri"/>
              <a:buNone/>
            </a:pPr>
            <a:r>
              <a:rPr lang="en-US" b="1"/>
              <a:t> </a:t>
            </a:r>
            <a:r>
              <a:rPr lang="en-US" sz="4800" b="1"/>
              <a:t>Knowles Ave &amp; Detrick Ave</a:t>
            </a:r>
            <a:endParaRPr b="1"/>
          </a:p>
        </p:txBody>
      </p:sp>
      <p:pic>
        <p:nvPicPr>
          <p:cNvPr id="242" name="Google Shape;242;p11"/>
          <p:cNvPicPr preferRelativeResize="0"/>
          <p:nvPr/>
        </p:nvPicPr>
        <p:blipFill rotWithShape="1">
          <a:blip r:embed="rId3">
            <a:alphaModFix/>
          </a:blip>
          <a:srcRect l="22453" r="16817"/>
          <a:stretch/>
        </p:blipFill>
        <p:spPr>
          <a:xfrm>
            <a:off x="304733" y="1947696"/>
            <a:ext cx="4893260" cy="3980121"/>
          </a:xfrm>
          <a:prstGeom prst="rect">
            <a:avLst/>
          </a:prstGeom>
          <a:noFill/>
          <a:ln>
            <a:noFill/>
          </a:ln>
        </p:spPr>
      </p:pic>
      <p:sp>
        <p:nvSpPr>
          <p:cNvPr id="243" name="Google Shape;243;p11"/>
          <p:cNvSpPr txBox="1"/>
          <p:nvPr/>
        </p:nvSpPr>
        <p:spPr>
          <a:xfrm>
            <a:off x="5949799" y="1951675"/>
            <a:ext cx="52059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Problem Statement</a:t>
            </a:r>
            <a:r>
              <a:rPr lang="en-US" sz="1800" b="0" i="0">
                <a:solidFill>
                  <a:srgbClr val="222222"/>
                </a:solidFill>
                <a:latin typeface="Helvetica Neue"/>
                <a:ea typeface="Helvetica Neue"/>
                <a:cs typeface="Helvetica Neue"/>
                <a:sym typeface="Helvetica Neue"/>
              </a:rPr>
              <a:t>: This section of town is </a:t>
            </a:r>
            <a:r>
              <a:rPr lang="en-US" sz="1800">
                <a:solidFill>
                  <a:srgbClr val="222222"/>
                </a:solidFill>
                <a:latin typeface="Helvetica Neue"/>
                <a:ea typeface="Helvetica Neue"/>
                <a:cs typeface="Helvetica Neue"/>
                <a:sym typeface="Helvetica Neue"/>
              </a:rPr>
              <a:t>rapidly developing and increasing pedestrian traffic. </a:t>
            </a:r>
            <a:r>
              <a:rPr lang="en-US" sz="1800" b="0" i="0">
                <a:solidFill>
                  <a:srgbClr val="222222"/>
                </a:solidFill>
                <a:latin typeface="Helvetica Neue"/>
                <a:ea typeface="Helvetica Neue"/>
                <a:cs typeface="Helvetica Neue"/>
                <a:sym typeface="Helvetica Neue"/>
              </a:rPr>
              <a:t>The lack of crosswalks across Knowles Ave</a:t>
            </a:r>
            <a:r>
              <a:rPr lang="en-US" sz="1800">
                <a:solidFill>
                  <a:srgbClr val="222222"/>
                </a:solidFill>
                <a:latin typeface="Helvetica Neue"/>
                <a:ea typeface="Helvetica Neue"/>
                <a:cs typeface="Helvetica Neue"/>
                <a:sym typeface="Helvetica Neue"/>
              </a:rPr>
              <a:t>/and </a:t>
            </a:r>
            <a:r>
              <a:rPr lang="en-US" sz="1800" b="0" i="0">
                <a:solidFill>
                  <a:srgbClr val="222222"/>
                </a:solidFill>
                <a:latin typeface="Helvetica Neue"/>
                <a:ea typeface="Helvetica Neue"/>
                <a:cs typeface="Helvetica Neue"/>
                <a:sym typeface="Helvetica Neue"/>
              </a:rPr>
              <a:t>Detrick Ave create a difficult intersection for pedestrians and bicyclists.</a:t>
            </a:r>
            <a:endParaRPr sz="1800">
              <a:solidFill>
                <a:schemeClr val="dk1"/>
              </a:solidFill>
              <a:latin typeface="Calibri"/>
              <a:ea typeface="Calibri"/>
              <a:cs typeface="Calibri"/>
              <a:sym typeface="Calibri"/>
            </a:endParaRPr>
          </a:p>
        </p:txBody>
      </p:sp>
      <p:sp>
        <p:nvSpPr>
          <p:cNvPr id="244" name="Google Shape;244;p11"/>
          <p:cNvSpPr txBox="1"/>
          <p:nvPr/>
        </p:nvSpPr>
        <p:spPr>
          <a:xfrm>
            <a:off x="5949799" y="4329350"/>
            <a:ext cx="5205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Opportunity</a:t>
            </a:r>
            <a:r>
              <a:rPr lang="en-US" sz="1800" b="0" i="0">
                <a:solidFill>
                  <a:srgbClr val="222222"/>
                </a:solidFill>
                <a:latin typeface="Helvetica Neue"/>
                <a:ea typeface="Helvetica Neue"/>
                <a:cs typeface="Helvetica Neue"/>
                <a:sym typeface="Helvetica Neue"/>
              </a:rPr>
              <a:t>: Increase pedestrian visibility and safety across frequently traveled routes</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2"/>
          <p:cNvSpPr txBox="1"/>
          <p:nvPr/>
        </p:nvSpPr>
        <p:spPr>
          <a:xfrm>
            <a:off x="1097280" y="286603"/>
            <a:ext cx="10058400" cy="1104047"/>
          </a:xfrm>
          <a:prstGeom prst="rect">
            <a:avLst/>
          </a:prstGeom>
          <a:noFill/>
          <a:ln>
            <a:noFill/>
          </a:ln>
        </p:spPr>
        <p:txBody>
          <a:bodyPr spcFirstLastPara="1" wrap="square" lIns="91425" tIns="45700" rIns="91425" bIns="45700" anchor="b" anchorCtr="0">
            <a:normAutofit lnSpcReduction="20000"/>
          </a:bodyPr>
          <a:lstStyle/>
          <a:p>
            <a:pPr marL="0" marR="0" lvl="0" indent="0" algn="ctr" rtl="0">
              <a:lnSpc>
                <a:spcPct val="85000"/>
              </a:lnSpc>
              <a:spcBef>
                <a:spcPts val="0"/>
              </a:spcBef>
              <a:spcAft>
                <a:spcPts val="0"/>
              </a:spcAft>
              <a:buClr>
                <a:srgbClr val="3F3F3F"/>
              </a:buClr>
              <a:buSzPts val="4800"/>
              <a:buFont typeface="Calibri"/>
              <a:buNone/>
            </a:pPr>
            <a:r>
              <a:rPr lang="en-US" sz="4800" b="1">
                <a:solidFill>
                  <a:srgbClr val="3F3F3F"/>
                </a:solidFill>
                <a:latin typeface="Calibri"/>
                <a:ea typeface="Calibri"/>
                <a:cs typeface="Calibri"/>
                <a:sym typeface="Calibri"/>
              </a:rPr>
              <a:t>Site Option 3</a:t>
            </a:r>
            <a:endParaRPr sz="4800" b="1">
              <a:solidFill>
                <a:srgbClr val="3F3F3F"/>
              </a:solidFill>
              <a:latin typeface="Calibri"/>
              <a:ea typeface="Calibri"/>
              <a:cs typeface="Calibri"/>
              <a:sym typeface="Calibri"/>
            </a:endParaRPr>
          </a:p>
          <a:p>
            <a:pPr marL="0" marR="0" lvl="0" indent="0" algn="ctr" rtl="0">
              <a:lnSpc>
                <a:spcPct val="85000"/>
              </a:lnSpc>
              <a:spcBef>
                <a:spcPts val="0"/>
              </a:spcBef>
              <a:spcAft>
                <a:spcPts val="0"/>
              </a:spcAft>
              <a:buClr>
                <a:srgbClr val="3F3F3F"/>
              </a:buClr>
              <a:buSzPts val="4800"/>
              <a:buFont typeface="Calibri"/>
              <a:buNone/>
            </a:pPr>
            <a:r>
              <a:rPr lang="en-US" sz="4800" b="1">
                <a:solidFill>
                  <a:srgbClr val="3F3F3F"/>
                </a:solidFill>
                <a:latin typeface="Calibri"/>
                <a:ea typeface="Calibri"/>
                <a:cs typeface="Calibri"/>
                <a:sym typeface="Calibri"/>
              </a:rPr>
              <a:t>Knowles Ave &amp; Detrick Ave</a:t>
            </a:r>
            <a:endParaRPr sz="4800" b="1">
              <a:solidFill>
                <a:srgbClr val="262626"/>
              </a:solidFill>
              <a:latin typeface="Calibri"/>
              <a:ea typeface="Calibri"/>
              <a:cs typeface="Calibri"/>
              <a:sym typeface="Calibri"/>
            </a:endParaRPr>
          </a:p>
        </p:txBody>
      </p:sp>
      <p:sp>
        <p:nvSpPr>
          <p:cNvPr id="250" name="Google Shape;250;p12"/>
          <p:cNvSpPr txBox="1"/>
          <p:nvPr/>
        </p:nvSpPr>
        <p:spPr>
          <a:xfrm>
            <a:off x="6611553" y="2111050"/>
            <a:ext cx="45441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Recommendation</a:t>
            </a:r>
            <a:r>
              <a:rPr lang="en-US" sz="1800" b="0" i="0">
                <a:solidFill>
                  <a:srgbClr val="222222"/>
                </a:solidFill>
                <a:latin typeface="Helvetica Neue"/>
                <a:ea typeface="Helvetica Neue"/>
                <a:cs typeface="Helvetica Neue"/>
                <a:sym typeface="Helvetica Neue"/>
              </a:rPr>
              <a:t>: Use public art to </a:t>
            </a:r>
            <a:r>
              <a:rPr lang="en-US" sz="1800">
                <a:solidFill>
                  <a:srgbClr val="222222"/>
                </a:solidFill>
                <a:latin typeface="Helvetica Neue"/>
                <a:ea typeface="Helvetica Neue"/>
                <a:cs typeface="Helvetica Neue"/>
                <a:sym typeface="Helvetica Neue"/>
              </a:rPr>
              <a:t>create crosswalks and bump outs on Knowles and Detrick. </a:t>
            </a:r>
            <a:r>
              <a:rPr lang="en-US" sz="1800" b="0" i="0">
                <a:solidFill>
                  <a:srgbClr val="222222"/>
                </a:solidFill>
                <a:latin typeface="Helvetica Neue"/>
                <a:ea typeface="Helvetica Neue"/>
                <a:cs typeface="Helvetica Neue"/>
                <a:sym typeface="Helvetica Neue"/>
              </a:rPr>
              <a:t>This results in:</a:t>
            </a:r>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Drivers pressured to drive slower through intersections</a:t>
            </a:r>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Sharper turn forces drivers to drive slower when turning on to Detrick Ave Northbound from Knowles going west bound</a:t>
            </a:r>
            <a:endParaRPr/>
          </a:p>
          <a:p>
            <a:pPr marL="457200" marR="0" lvl="0" indent="-342900" algn="l" rtl="0">
              <a:spcBef>
                <a:spcPts val="0"/>
              </a:spcBef>
              <a:spcAft>
                <a:spcPts val="0"/>
              </a:spcAft>
              <a:buClr>
                <a:srgbClr val="222222"/>
              </a:buClr>
              <a:buSzPts val="1800"/>
              <a:buFont typeface="Helvetica Neue"/>
              <a:buChar char="●"/>
            </a:pPr>
            <a:r>
              <a:rPr lang="en-US" sz="1800" b="0" i="0">
                <a:solidFill>
                  <a:srgbClr val="222222"/>
                </a:solidFill>
                <a:latin typeface="Helvetica Neue"/>
                <a:ea typeface="Helvetica Neue"/>
                <a:cs typeface="Helvetica Neue"/>
                <a:sym typeface="Helvetica Neue"/>
              </a:rPr>
              <a:t>Drivers are now more aware of pedestrian crossings</a:t>
            </a:r>
            <a:endParaRPr sz="1800">
              <a:solidFill>
                <a:srgbClr val="222222"/>
              </a:solidFill>
              <a:latin typeface="Helvetica Neue"/>
              <a:ea typeface="Helvetica Neue"/>
              <a:cs typeface="Helvetica Neue"/>
              <a:sym typeface="Helvetica Neue"/>
            </a:endParaRPr>
          </a:p>
          <a:p>
            <a:pPr marL="457200" marR="0" lvl="0" indent="-342900" algn="l" rtl="0">
              <a:spcBef>
                <a:spcPts val="0"/>
              </a:spcBef>
              <a:spcAft>
                <a:spcPts val="0"/>
              </a:spcAft>
              <a:buClr>
                <a:srgbClr val="222222"/>
              </a:buClr>
              <a:buSzPts val="1800"/>
              <a:buFont typeface="Helvetica Neue"/>
              <a:buChar char="●"/>
            </a:pPr>
            <a:r>
              <a:rPr lang="en-US" sz="1800">
                <a:solidFill>
                  <a:srgbClr val="222222"/>
                </a:solidFill>
                <a:latin typeface="Helvetica Neue"/>
                <a:ea typeface="Helvetica Neue"/>
                <a:cs typeface="Helvetica Neue"/>
                <a:sym typeface="Helvetica Neue"/>
              </a:rPr>
              <a:t>The reclaimed area is now safer for pedestrians</a:t>
            </a:r>
            <a:endParaRPr sz="1800">
              <a:solidFill>
                <a:schemeClr val="dk1"/>
              </a:solidFill>
              <a:latin typeface="Calibri"/>
              <a:ea typeface="Calibri"/>
              <a:cs typeface="Calibri"/>
              <a:sym typeface="Calibri"/>
            </a:endParaRPr>
          </a:p>
        </p:txBody>
      </p:sp>
      <p:sp>
        <p:nvSpPr>
          <p:cNvPr id="251" name="Google Shape;251;p12"/>
          <p:cNvSpPr txBox="1"/>
          <p:nvPr/>
        </p:nvSpPr>
        <p:spPr>
          <a:xfrm>
            <a:off x="1229412" y="5663755"/>
            <a:ext cx="36004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rgbClr val="222222"/>
                </a:solidFill>
                <a:latin typeface="Helvetica Neue"/>
                <a:ea typeface="Helvetica Neue"/>
                <a:cs typeface="Helvetica Neue"/>
                <a:sym typeface="Helvetica Neue"/>
              </a:rPr>
              <a:t>Example of this technique</a:t>
            </a:r>
            <a:endParaRPr sz="1200">
              <a:solidFill>
                <a:schemeClr val="dk1"/>
              </a:solidFill>
              <a:latin typeface="Calibri"/>
              <a:ea typeface="Calibri"/>
              <a:cs typeface="Calibri"/>
              <a:sym typeface="Calibri"/>
            </a:endParaRPr>
          </a:p>
        </p:txBody>
      </p:sp>
      <p:sp>
        <p:nvSpPr>
          <p:cNvPr id="252" name="Google Shape;252;p12" descr="Tactical Urbanism in Baltimore Yields Safer Streets, Inspiring Art - The  Good Men Projec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3" name="Google Shape;253;p12"/>
          <p:cNvPicPr preferRelativeResize="0"/>
          <p:nvPr/>
        </p:nvPicPr>
        <p:blipFill rotWithShape="1">
          <a:blip r:embed="rId3">
            <a:alphaModFix/>
          </a:blip>
          <a:srcRect/>
          <a:stretch/>
        </p:blipFill>
        <p:spPr>
          <a:xfrm>
            <a:off x="287872" y="2348842"/>
            <a:ext cx="5655728" cy="31785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p:nvPr/>
        </p:nvSpPr>
        <p:spPr>
          <a:xfrm>
            <a:off x="5949800" y="1723075"/>
            <a:ext cx="60018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rgbClr val="222222"/>
                </a:solidFill>
                <a:latin typeface="Helvetica Neue"/>
                <a:ea typeface="Helvetica Neue"/>
                <a:cs typeface="Helvetica Neue"/>
                <a:sym typeface="Helvetica Neue"/>
              </a:rPr>
              <a:t>Implementation</a:t>
            </a:r>
            <a:r>
              <a:rPr lang="en-US" sz="1800" b="0" i="0">
                <a:solidFill>
                  <a:srgbClr val="222222"/>
                </a:solidFill>
                <a:latin typeface="Helvetica Neue"/>
                <a:ea typeface="Helvetica Neue"/>
                <a:cs typeface="Helvetica Neue"/>
                <a:sym typeface="Helvetica Neue"/>
              </a:rPr>
              <a:t>: The design would include a public art street reclamation/large bump-out on the northeast corner. Bump-outs would be added on the remaining three corners. Lastly it would create a crosswalk on the western side across Knowles and a crosswalk across the northern side across Detrick. Possi</a:t>
            </a:r>
            <a:r>
              <a:rPr lang="en-US" sz="1800">
                <a:solidFill>
                  <a:srgbClr val="222222"/>
                </a:solidFill>
                <a:latin typeface="Helvetica Neue"/>
                <a:ea typeface="Helvetica Neue"/>
                <a:cs typeface="Helvetica Neue"/>
                <a:sym typeface="Helvetica Neue"/>
              </a:rPr>
              <a:t>ble bike rack added to the shopping center parking lots.</a:t>
            </a:r>
            <a:endParaRPr sz="1800">
              <a:solidFill>
                <a:schemeClr val="dk1"/>
              </a:solidFill>
              <a:latin typeface="Calibri"/>
              <a:ea typeface="Calibri"/>
              <a:cs typeface="Calibri"/>
              <a:sym typeface="Calibri"/>
            </a:endParaRPr>
          </a:p>
        </p:txBody>
      </p:sp>
      <p:sp>
        <p:nvSpPr>
          <p:cNvPr id="260" name="Google Shape;260;p13"/>
          <p:cNvSpPr txBox="1"/>
          <p:nvPr/>
        </p:nvSpPr>
        <p:spPr>
          <a:xfrm>
            <a:off x="5949800" y="3765875"/>
            <a:ext cx="58314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Materials</a:t>
            </a:r>
            <a:r>
              <a:rPr lang="en-US" sz="1800" b="0" i="0">
                <a:solidFill>
                  <a:srgbClr val="222222"/>
                </a:solidFill>
                <a:latin typeface="Arial"/>
                <a:ea typeface="Arial"/>
                <a:cs typeface="Arial"/>
                <a:sym typeface="Arial"/>
              </a:rPr>
              <a:t>: Paint, flex posts, reflective tape, signage, Bike rack</a:t>
            </a:r>
            <a:endParaRPr/>
          </a:p>
          <a:p>
            <a:pPr marL="285750" marR="0" lvl="0" indent="-285750" algn="l" rtl="0">
              <a:spcBef>
                <a:spcPts val="0"/>
              </a:spcBef>
              <a:spcAft>
                <a:spcPts val="0"/>
              </a:spcAft>
              <a:buClr>
                <a:srgbClr val="222222"/>
              </a:buClr>
              <a:buSzPts val="1800"/>
              <a:buFont typeface="Courier New"/>
              <a:buChar char="●"/>
            </a:pPr>
            <a:r>
              <a:rPr lang="en-US" sz="1800" b="1">
                <a:solidFill>
                  <a:srgbClr val="222222"/>
                </a:solidFill>
              </a:rPr>
              <a:t>C</a:t>
            </a:r>
            <a:r>
              <a:rPr lang="en-US" sz="1800" b="1" i="0">
                <a:solidFill>
                  <a:srgbClr val="222222"/>
                </a:solidFill>
              </a:rPr>
              <a:t>ost estimate: </a:t>
            </a:r>
            <a:r>
              <a:rPr lang="en-US" sz="1800" i="0">
                <a:solidFill>
                  <a:srgbClr val="222222"/>
                </a:solidFill>
              </a:rPr>
              <a:t>$15,000-$20,000</a:t>
            </a:r>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Duration of installation</a:t>
            </a:r>
            <a:r>
              <a:rPr lang="en-US" sz="1800" b="0" i="0">
                <a:solidFill>
                  <a:srgbClr val="222222"/>
                </a:solidFill>
                <a:latin typeface="Arial"/>
                <a:ea typeface="Arial"/>
                <a:cs typeface="Arial"/>
                <a:sym typeface="Arial"/>
              </a:rPr>
              <a:t>: 6 months</a:t>
            </a:r>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Analysis needed</a:t>
            </a:r>
            <a:r>
              <a:rPr lang="en-US" sz="1800" b="0" i="0">
                <a:solidFill>
                  <a:srgbClr val="222222"/>
                </a:solidFill>
                <a:latin typeface="Arial"/>
                <a:ea typeface="Arial"/>
                <a:cs typeface="Arial"/>
                <a:sym typeface="Arial"/>
              </a:rPr>
              <a:t>: </a:t>
            </a:r>
            <a:r>
              <a:rPr lang="en-US" sz="1800">
                <a:solidFill>
                  <a:srgbClr val="222222"/>
                </a:solidFill>
              </a:rPr>
              <a:t>Traffic Engineer Design Review, SHA Coordination, </a:t>
            </a:r>
            <a:endParaRPr sz="1800" b="0" i="0">
              <a:solidFill>
                <a:srgbClr val="222222"/>
              </a:solidFill>
              <a:latin typeface="Arial"/>
              <a:ea typeface="Arial"/>
              <a:cs typeface="Arial"/>
              <a:sym typeface="Arial"/>
            </a:endParaRPr>
          </a:p>
          <a:p>
            <a:pPr marL="285750" marR="0" lvl="0" indent="-285750" algn="l" rtl="0">
              <a:spcBef>
                <a:spcPts val="0"/>
              </a:spcBef>
              <a:spcAft>
                <a:spcPts val="0"/>
              </a:spcAft>
              <a:buClr>
                <a:srgbClr val="222222"/>
              </a:buClr>
              <a:buSzPts val="1800"/>
              <a:buFont typeface="Courier New"/>
              <a:buChar char="●"/>
            </a:pPr>
            <a:r>
              <a:rPr lang="en-US" sz="1800" b="1" i="0">
                <a:solidFill>
                  <a:srgbClr val="222222"/>
                </a:solidFill>
              </a:rPr>
              <a:t>Artist selection:</a:t>
            </a:r>
            <a:r>
              <a:rPr lang="en-US" sz="1800" b="0" i="0">
                <a:solidFill>
                  <a:srgbClr val="222222"/>
                </a:solidFill>
                <a:latin typeface="Arial"/>
                <a:ea typeface="Arial"/>
                <a:cs typeface="Arial"/>
                <a:sym typeface="Arial"/>
              </a:rPr>
              <a:t> Local Artists</a:t>
            </a:r>
            <a:endParaRPr sz="1800" b="0" i="0">
              <a:solidFill>
                <a:srgbClr val="222222"/>
              </a:solidFill>
              <a:latin typeface="Arial"/>
              <a:ea typeface="Arial"/>
              <a:cs typeface="Arial"/>
              <a:sym typeface="Arial"/>
            </a:endParaRPr>
          </a:p>
          <a:p>
            <a:pPr marL="285750" marR="0" lvl="0" indent="-285750" algn="l" rtl="0">
              <a:spcBef>
                <a:spcPts val="0"/>
              </a:spcBef>
              <a:spcAft>
                <a:spcPts val="0"/>
              </a:spcAft>
              <a:buClr>
                <a:srgbClr val="222222"/>
              </a:buClr>
              <a:buSzPts val="1800"/>
              <a:buChar char="●"/>
            </a:pPr>
            <a:r>
              <a:rPr lang="en-US" sz="1800" b="1">
                <a:solidFill>
                  <a:srgbClr val="222222"/>
                </a:solidFill>
              </a:rPr>
              <a:t>Community Engagement: </a:t>
            </a:r>
            <a:r>
              <a:rPr lang="en-US" sz="1800">
                <a:solidFill>
                  <a:srgbClr val="222222"/>
                </a:solidFill>
              </a:rPr>
              <a:t>Local Neighborhoods, Businesses, Neighborhood Associations </a:t>
            </a:r>
            <a:endParaRPr sz="1800">
              <a:solidFill>
                <a:srgbClr val="222222"/>
              </a:solidFill>
            </a:endParaRPr>
          </a:p>
        </p:txBody>
      </p:sp>
      <p:sp>
        <p:nvSpPr>
          <p:cNvPr id="261" name="Google Shape;261;p13"/>
          <p:cNvSpPr txBox="1">
            <a:spLocks noGrp="1"/>
          </p:cNvSpPr>
          <p:nvPr>
            <p:ph type="title"/>
          </p:nvPr>
        </p:nvSpPr>
        <p:spPr>
          <a:xfrm>
            <a:off x="1097280" y="286603"/>
            <a:ext cx="10058400" cy="1104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r>
              <a:rPr lang="en-US" b="1"/>
              <a:t>Site Option 3</a:t>
            </a:r>
            <a:endParaRPr b="1"/>
          </a:p>
          <a:p>
            <a:pPr marL="0" lvl="0" indent="0" algn="ctr" rtl="0">
              <a:lnSpc>
                <a:spcPct val="85000"/>
              </a:lnSpc>
              <a:spcBef>
                <a:spcPts val="0"/>
              </a:spcBef>
              <a:spcAft>
                <a:spcPts val="0"/>
              </a:spcAft>
              <a:buClr>
                <a:srgbClr val="3F3F3F"/>
              </a:buClr>
              <a:buSzPct val="100000"/>
              <a:buFont typeface="Calibri"/>
              <a:buNone/>
            </a:pPr>
            <a:r>
              <a:rPr lang="en-US" sz="4800" b="1"/>
              <a:t>Knowles Ave &amp; Detrick Ave</a:t>
            </a:r>
            <a:endParaRPr b="1"/>
          </a:p>
        </p:txBody>
      </p:sp>
      <p:pic>
        <p:nvPicPr>
          <p:cNvPr id="262" name="Google Shape;262;p13"/>
          <p:cNvPicPr preferRelativeResize="0"/>
          <p:nvPr/>
        </p:nvPicPr>
        <p:blipFill rotWithShape="1">
          <a:blip r:embed="rId3">
            <a:alphaModFix/>
          </a:blip>
          <a:srcRect l="22453" r="16817"/>
          <a:stretch/>
        </p:blipFill>
        <p:spPr>
          <a:xfrm>
            <a:off x="380924" y="1947700"/>
            <a:ext cx="5277301" cy="4227350"/>
          </a:xfrm>
          <a:prstGeom prst="rect">
            <a:avLst/>
          </a:prstGeom>
          <a:noFill/>
          <a:ln>
            <a:noFill/>
          </a:ln>
        </p:spPr>
      </p:pic>
      <p:sp>
        <p:nvSpPr>
          <p:cNvPr id="263" name="Google Shape;263;p13"/>
          <p:cNvSpPr/>
          <p:nvPr/>
        </p:nvSpPr>
        <p:spPr>
          <a:xfrm>
            <a:off x="3218384" y="3022638"/>
            <a:ext cx="674129" cy="664746"/>
          </a:xfrm>
          <a:custGeom>
            <a:avLst/>
            <a:gdLst/>
            <a:ahLst/>
            <a:cxnLst/>
            <a:rect l="l" t="t" r="r" b="b"/>
            <a:pathLst>
              <a:path w="625642" h="625643" extrusionOk="0">
                <a:moveTo>
                  <a:pt x="625642" y="601579"/>
                </a:moveTo>
                <a:lnTo>
                  <a:pt x="0" y="625643"/>
                </a:lnTo>
                <a:lnTo>
                  <a:pt x="180474" y="0"/>
                </a:lnTo>
                <a:lnTo>
                  <a:pt x="625642" y="601579"/>
                </a:lnTo>
                <a:close/>
              </a:path>
            </a:pathLst>
          </a:custGeom>
          <a:solidFill>
            <a:srgbClr val="FFC000"/>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3"/>
          <p:cNvSpPr/>
          <p:nvPr/>
        </p:nvSpPr>
        <p:spPr>
          <a:xfrm>
            <a:off x="1816991" y="4303657"/>
            <a:ext cx="414848" cy="536910"/>
          </a:xfrm>
          <a:custGeom>
            <a:avLst/>
            <a:gdLst/>
            <a:ahLst/>
            <a:cxnLst/>
            <a:rect l="l" t="t" r="r" b="b"/>
            <a:pathLst>
              <a:path w="385010" h="505327" extrusionOk="0">
                <a:moveTo>
                  <a:pt x="0" y="60158"/>
                </a:moveTo>
                <a:lnTo>
                  <a:pt x="0" y="0"/>
                </a:lnTo>
                <a:lnTo>
                  <a:pt x="240631" y="36095"/>
                </a:lnTo>
                <a:lnTo>
                  <a:pt x="348916" y="132348"/>
                </a:lnTo>
                <a:lnTo>
                  <a:pt x="385010" y="348916"/>
                </a:lnTo>
                <a:lnTo>
                  <a:pt x="336884" y="505327"/>
                </a:lnTo>
                <a:lnTo>
                  <a:pt x="276726" y="505327"/>
                </a:lnTo>
                <a:lnTo>
                  <a:pt x="288758" y="300790"/>
                </a:lnTo>
                <a:lnTo>
                  <a:pt x="228600" y="168442"/>
                </a:lnTo>
                <a:lnTo>
                  <a:pt x="72189" y="72190"/>
                </a:lnTo>
                <a:lnTo>
                  <a:pt x="72189" y="0"/>
                </a:lnTo>
              </a:path>
            </a:pathLst>
          </a:custGeom>
          <a:solidFill>
            <a:srgbClr val="FFC000"/>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3"/>
          <p:cNvSpPr/>
          <p:nvPr/>
        </p:nvSpPr>
        <p:spPr>
          <a:xfrm rot="-5206441">
            <a:off x="2843487" y="4302848"/>
            <a:ext cx="530229" cy="680585"/>
          </a:xfrm>
          <a:custGeom>
            <a:avLst/>
            <a:gdLst/>
            <a:ahLst/>
            <a:cxnLst/>
            <a:rect l="l" t="t" r="r" b="b"/>
            <a:pathLst>
              <a:path w="385010" h="505327" extrusionOk="0">
                <a:moveTo>
                  <a:pt x="0" y="60158"/>
                </a:moveTo>
                <a:lnTo>
                  <a:pt x="0" y="0"/>
                </a:lnTo>
                <a:lnTo>
                  <a:pt x="240631" y="36095"/>
                </a:lnTo>
                <a:lnTo>
                  <a:pt x="348916" y="132348"/>
                </a:lnTo>
                <a:lnTo>
                  <a:pt x="385010" y="348916"/>
                </a:lnTo>
                <a:lnTo>
                  <a:pt x="336884" y="505327"/>
                </a:lnTo>
                <a:lnTo>
                  <a:pt x="276726" y="505327"/>
                </a:lnTo>
                <a:lnTo>
                  <a:pt x="288758" y="300790"/>
                </a:lnTo>
                <a:lnTo>
                  <a:pt x="228600" y="168442"/>
                </a:lnTo>
                <a:lnTo>
                  <a:pt x="72189" y="72190"/>
                </a:lnTo>
                <a:lnTo>
                  <a:pt x="72189" y="0"/>
                </a:lnTo>
              </a:path>
            </a:pathLst>
          </a:custGeom>
          <a:solidFill>
            <a:srgbClr val="FFC000"/>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3"/>
          <p:cNvSpPr/>
          <p:nvPr/>
        </p:nvSpPr>
        <p:spPr>
          <a:xfrm rot="5400000">
            <a:off x="2283043" y="3362912"/>
            <a:ext cx="409073" cy="544490"/>
          </a:xfrm>
          <a:custGeom>
            <a:avLst/>
            <a:gdLst/>
            <a:ahLst/>
            <a:cxnLst/>
            <a:rect l="l" t="t" r="r" b="b"/>
            <a:pathLst>
              <a:path w="385010" h="505327" extrusionOk="0">
                <a:moveTo>
                  <a:pt x="0" y="60158"/>
                </a:moveTo>
                <a:lnTo>
                  <a:pt x="0" y="0"/>
                </a:lnTo>
                <a:lnTo>
                  <a:pt x="240631" y="36095"/>
                </a:lnTo>
                <a:lnTo>
                  <a:pt x="348916" y="132348"/>
                </a:lnTo>
                <a:lnTo>
                  <a:pt x="385010" y="348916"/>
                </a:lnTo>
                <a:lnTo>
                  <a:pt x="336884" y="505327"/>
                </a:lnTo>
                <a:lnTo>
                  <a:pt x="276726" y="505327"/>
                </a:lnTo>
                <a:lnTo>
                  <a:pt x="288758" y="300790"/>
                </a:lnTo>
                <a:lnTo>
                  <a:pt x="228600" y="168442"/>
                </a:lnTo>
                <a:lnTo>
                  <a:pt x="72189" y="72190"/>
                </a:lnTo>
                <a:lnTo>
                  <a:pt x="72189" y="0"/>
                </a:lnTo>
              </a:path>
            </a:pathLst>
          </a:custGeom>
          <a:solidFill>
            <a:srgbClr val="FFC000"/>
          </a:soli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3"/>
          <p:cNvSpPr/>
          <p:nvPr/>
        </p:nvSpPr>
        <p:spPr>
          <a:xfrm>
            <a:off x="2063434" y="3802154"/>
            <a:ext cx="466804" cy="639178"/>
          </a:xfrm>
          <a:custGeom>
            <a:avLst/>
            <a:gdLst/>
            <a:ahLst/>
            <a:cxnLst/>
            <a:rect l="l" t="t" r="r" b="b"/>
            <a:pathLst>
              <a:path w="433229" h="601579" extrusionOk="0">
                <a:moveTo>
                  <a:pt x="192597" y="0"/>
                </a:moveTo>
                <a:lnTo>
                  <a:pt x="192597" y="0"/>
                </a:lnTo>
                <a:cubicBezTo>
                  <a:pt x="161588" y="99229"/>
                  <a:pt x="141540" y="186334"/>
                  <a:pt x="96344" y="276726"/>
                </a:cubicBezTo>
                <a:cubicBezTo>
                  <a:pt x="89877" y="289660"/>
                  <a:pt x="80302" y="300789"/>
                  <a:pt x="72281" y="312821"/>
                </a:cubicBezTo>
                <a:cubicBezTo>
                  <a:pt x="68271" y="328863"/>
                  <a:pt x="66764" y="345748"/>
                  <a:pt x="60250" y="360947"/>
                </a:cubicBezTo>
                <a:cubicBezTo>
                  <a:pt x="54554" y="374238"/>
                  <a:pt x="43360" y="384487"/>
                  <a:pt x="36186" y="397042"/>
                </a:cubicBezTo>
                <a:cubicBezTo>
                  <a:pt x="27287" y="412614"/>
                  <a:pt x="20144" y="429126"/>
                  <a:pt x="12123" y="445168"/>
                </a:cubicBezTo>
                <a:cubicBezTo>
                  <a:pt x="-1853" y="501076"/>
                  <a:pt x="92" y="476758"/>
                  <a:pt x="92" y="517358"/>
                </a:cubicBezTo>
                <a:lnTo>
                  <a:pt x="192597" y="601579"/>
                </a:lnTo>
                <a:lnTo>
                  <a:pt x="433229" y="24063"/>
                </a:lnTo>
                <a:lnTo>
                  <a:pt x="192597" y="0"/>
                </a:lnTo>
                <a:close/>
              </a:path>
            </a:pathLst>
          </a:custGeom>
          <a:gradFill>
            <a:gsLst>
              <a:gs pos="0">
                <a:srgbClr val="0000FF"/>
              </a:gs>
              <a:gs pos="14000">
                <a:schemeClr val="lt1"/>
              </a:gs>
              <a:gs pos="31000">
                <a:srgbClr val="0000FF"/>
              </a:gs>
              <a:gs pos="50000">
                <a:schemeClr val="lt1"/>
              </a:gs>
              <a:gs pos="70000">
                <a:srgbClr val="0000FF"/>
              </a:gs>
              <a:gs pos="87000">
                <a:schemeClr val="lt1"/>
              </a:gs>
              <a:gs pos="100000">
                <a:srgbClr val="0000FF"/>
              </a:gs>
            </a:gsLst>
            <a:lin ang="5400012" scaled="0"/>
          </a:gra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3"/>
          <p:cNvSpPr/>
          <p:nvPr/>
        </p:nvSpPr>
        <p:spPr>
          <a:xfrm rot="6646596" flipH="1">
            <a:off x="2758406" y="3337905"/>
            <a:ext cx="461044" cy="501503"/>
          </a:xfrm>
          <a:custGeom>
            <a:avLst/>
            <a:gdLst/>
            <a:ahLst/>
            <a:cxnLst/>
            <a:rect l="l" t="t" r="r" b="b"/>
            <a:pathLst>
              <a:path w="433229" h="601579" extrusionOk="0">
                <a:moveTo>
                  <a:pt x="192597" y="0"/>
                </a:moveTo>
                <a:lnTo>
                  <a:pt x="192597" y="0"/>
                </a:lnTo>
                <a:cubicBezTo>
                  <a:pt x="161588" y="99229"/>
                  <a:pt x="141540" y="186334"/>
                  <a:pt x="96344" y="276726"/>
                </a:cubicBezTo>
                <a:cubicBezTo>
                  <a:pt x="89877" y="289660"/>
                  <a:pt x="80302" y="300789"/>
                  <a:pt x="72281" y="312821"/>
                </a:cubicBezTo>
                <a:cubicBezTo>
                  <a:pt x="68271" y="328863"/>
                  <a:pt x="66764" y="345748"/>
                  <a:pt x="60250" y="360947"/>
                </a:cubicBezTo>
                <a:cubicBezTo>
                  <a:pt x="54554" y="374238"/>
                  <a:pt x="43360" y="384487"/>
                  <a:pt x="36186" y="397042"/>
                </a:cubicBezTo>
                <a:cubicBezTo>
                  <a:pt x="27287" y="412614"/>
                  <a:pt x="20144" y="429126"/>
                  <a:pt x="12123" y="445168"/>
                </a:cubicBezTo>
                <a:cubicBezTo>
                  <a:pt x="-1853" y="501076"/>
                  <a:pt x="92" y="476758"/>
                  <a:pt x="92" y="517358"/>
                </a:cubicBezTo>
                <a:lnTo>
                  <a:pt x="192597" y="601579"/>
                </a:lnTo>
                <a:lnTo>
                  <a:pt x="433229" y="24063"/>
                </a:lnTo>
                <a:lnTo>
                  <a:pt x="192597" y="0"/>
                </a:lnTo>
                <a:close/>
              </a:path>
            </a:pathLst>
          </a:custGeom>
          <a:gradFill>
            <a:gsLst>
              <a:gs pos="0">
                <a:srgbClr val="0000FF"/>
              </a:gs>
              <a:gs pos="14000">
                <a:schemeClr val="lt1"/>
              </a:gs>
              <a:gs pos="31000">
                <a:srgbClr val="0000FF"/>
              </a:gs>
              <a:gs pos="50000">
                <a:schemeClr val="lt1"/>
              </a:gs>
              <a:gs pos="70000">
                <a:srgbClr val="0000FF"/>
              </a:gs>
              <a:gs pos="87000">
                <a:schemeClr val="lt1"/>
              </a:gs>
              <a:gs pos="100000">
                <a:srgbClr val="0000FF"/>
              </a:gs>
            </a:gsLst>
            <a:lin ang="5400012" scaled="0"/>
          </a:gradFill>
          <a:ln w="15875" cap="flat" cmpd="sng">
            <a:solidFill>
              <a:srgbClr val="4055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aa277a2331_0_2"/>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b="1"/>
              <a:t>Next Steps</a:t>
            </a:r>
            <a:endParaRPr b="1"/>
          </a:p>
        </p:txBody>
      </p:sp>
      <p:sp>
        <p:nvSpPr>
          <p:cNvPr id="275" name="Google Shape;275;g2aa277a2331_0_2"/>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Autofit/>
          </a:bodyPr>
          <a:lstStyle/>
          <a:p>
            <a:pPr marL="457200" lvl="0" indent="-387350" algn="l" rtl="0">
              <a:lnSpc>
                <a:spcPct val="95000"/>
              </a:lnSpc>
              <a:spcBef>
                <a:spcPts val="1200"/>
              </a:spcBef>
              <a:spcAft>
                <a:spcPts val="0"/>
              </a:spcAft>
              <a:buSzPts val="2500"/>
              <a:buAutoNum type="arabicPeriod"/>
            </a:pPr>
            <a:r>
              <a:rPr lang="en-US" sz="2500"/>
              <a:t>Respond to Action items</a:t>
            </a:r>
            <a:endParaRPr sz="2500"/>
          </a:p>
          <a:p>
            <a:pPr marL="457200" lvl="0" indent="-387350" algn="l" rtl="0">
              <a:lnSpc>
                <a:spcPct val="95000"/>
              </a:lnSpc>
              <a:spcBef>
                <a:spcPts val="0"/>
              </a:spcBef>
              <a:spcAft>
                <a:spcPts val="0"/>
              </a:spcAft>
              <a:buSzPts val="2500"/>
              <a:buAutoNum type="arabicPeriod"/>
            </a:pPr>
            <a:r>
              <a:rPr lang="en-US" sz="2500"/>
              <a:t>Engagement and Project Plan Development </a:t>
            </a:r>
            <a:endParaRPr sz="2500"/>
          </a:p>
          <a:p>
            <a:pPr marL="914400" lvl="1" indent="-387350" algn="l" rtl="0">
              <a:lnSpc>
                <a:spcPct val="95000"/>
              </a:lnSpc>
              <a:spcBef>
                <a:spcPts val="0"/>
              </a:spcBef>
              <a:spcAft>
                <a:spcPts val="0"/>
              </a:spcAft>
              <a:buSzPts val="2500"/>
              <a:buAutoNum type="alphaLcPeriod"/>
            </a:pPr>
            <a:r>
              <a:rPr lang="en-US" sz="2500"/>
              <a:t>Engage Art Community</a:t>
            </a:r>
            <a:endParaRPr sz="2500"/>
          </a:p>
          <a:p>
            <a:pPr marL="1371600" lvl="2" indent="-387350" algn="l" rtl="0">
              <a:lnSpc>
                <a:spcPct val="95000"/>
              </a:lnSpc>
              <a:spcBef>
                <a:spcPts val="0"/>
              </a:spcBef>
              <a:spcAft>
                <a:spcPts val="0"/>
              </a:spcAft>
              <a:buSzPts val="2500"/>
              <a:buAutoNum type="romanLcPeriod"/>
            </a:pPr>
            <a:r>
              <a:rPr lang="en-US" sz="2500"/>
              <a:t>Student SSL Project?</a:t>
            </a:r>
            <a:endParaRPr sz="2500"/>
          </a:p>
          <a:p>
            <a:pPr marL="1371600" lvl="2" indent="-387350" algn="l" rtl="0">
              <a:lnSpc>
                <a:spcPct val="95000"/>
              </a:lnSpc>
              <a:spcBef>
                <a:spcPts val="0"/>
              </a:spcBef>
              <a:spcAft>
                <a:spcPts val="0"/>
              </a:spcAft>
              <a:buSzPts val="2500"/>
              <a:buAutoNum type="romanLcPeriod"/>
            </a:pPr>
            <a:r>
              <a:rPr lang="en-US" sz="2500"/>
              <a:t>Community input</a:t>
            </a:r>
            <a:endParaRPr sz="2500"/>
          </a:p>
          <a:p>
            <a:pPr marL="914400" lvl="1" indent="-387350" algn="l" rtl="0">
              <a:lnSpc>
                <a:spcPct val="95000"/>
              </a:lnSpc>
              <a:spcBef>
                <a:spcPts val="0"/>
              </a:spcBef>
              <a:spcAft>
                <a:spcPts val="0"/>
              </a:spcAft>
              <a:buSzPts val="2500"/>
              <a:buAutoNum type="alphaLcPeriod"/>
            </a:pPr>
            <a:r>
              <a:rPr lang="en-US" sz="2500"/>
              <a:t>Site Design</a:t>
            </a:r>
            <a:endParaRPr sz="2500"/>
          </a:p>
          <a:p>
            <a:pPr marL="1371600" lvl="2" indent="-387350" algn="l" rtl="0">
              <a:lnSpc>
                <a:spcPct val="95000"/>
              </a:lnSpc>
              <a:spcBef>
                <a:spcPts val="0"/>
              </a:spcBef>
              <a:spcAft>
                <a:spcPts val="0"/>
              </a:spcAft>
              <a:buSzPts val="2500"/>
              <a:buAutoNum type="romanLcPeriod"/>
            </a:pPr>
            <a:r>
              <a:rPr lang="en-US" sz="2500"/>
              <a:t>Site Review</a:t>
            </a:r>
            <a:endParaRPr sz="2500"/>
          </a:p>
          <a:p>
            <a:pPr marL="914400" lvl="1" indent="-387350" algn="l" rtl="0">
              <a:lnSpc>
                <a:spcPct val="95000"/>
              </a:lnSpc>
              <a:spcBef>
                <a:spcPts val="0"/>
              </a:spcBef>
              <a:spcAft>
                <a:spcPts val="0"/>
              </a:spcAft>
              <a:buSzPts val="2500"/>
              <a:buAutoNum type="alphaLcPeriod"/>
            </a:pPr>
            <a:r>
              <a:rPr lang="en-US" sz="2500"/>
              <a:t>Vendors and material acquisition </a:t>
            </a:r>
            <a:endParaRPr sz="2500"/>
          </a:p>
          <a:p>
            <a:pPr marL="914400" lvl="1" indent="-387350" algn="l" rtl="0">
              <a:lnSpc>
                <a:spcPct val="95000"/>
              </a:lnSpc>
              <a:spcBef>
                <a:spcPts val="0"/>
              </a:spcBef>
              <a:spcAft>
                <a:spcPts val="0"/>
              </a:spcAft>
              <a:buSzPts val="2500"/>
              <a:buAutoNum type="alphaLcPeriod"/>
            </a:pPr>
            <a:r>
              <a:rPr lang="en-US" sz="2500"/>
              <a:t>Labor plan</a:t>
            </a:r>
            <a:endParaRPr sz="2500"/>
          </a:p>
          <a:p>
            <a:pPr marL="914400" lvl="1" indent="-387350" algn="l" rtl="0">
              <a:lnSpc>
                <a:spcPct val="95000"/>
              </a:lnSpc>
              <a:spcBef>
                <a:spcPts val="0"/>
              </a:spcBef>
              <a:spcAft>
                <a:spcPts val="0"/>
              </a:spcAft>
              <a:buSzPts val="2500"/>
              <a:buAutoNum type="alphaLcPeriod"/>
            </a:pPr>
            <a:r>
              <a:rPr lang="en-US" sz="2500"/>
              <a:t>Implementation</a:t>
            </a:r>
            <a:endParaRPr sz="2500"/>
          </a:p>
          <a:p>
            <a:pPr marL="457200" lvl="0" indent="-387350" algn="l" rtl="0">
              <a:lnSpc>
                <a:spcPct val="95000"/>
              </a:lnSpc>
              <a:spcBef>
                <a:spcPts val="0"/>
              </a:spcBef>
              <a:spcAft>
                <a:spcPts val="0"/>
              </a:spcAft>
              <a:buSzPts val="2500"/>
              <a:buAutoNum type="arabicPeriod"/>
            </a:pPr>
            <a:r>
              <a:rPr lang="en-US" sz="2500"/>
              <a:t>Evaluation </a:t>
            </a:r>
            <a:endParaRPr sz="2500"/>
          </a:p>
          <a:p>
            <a:pPr marL="457200" lvl="0" indent="-387350" algn="l" rtl="0">
              <a:lnSpc>
                <a:spcPct val="95000"/>
              </a:lnSpc>
              <a:spcBef>
                <a:spcPts val="0"/>
              </a:spcBef>
              <a:spcAft>
                <a:spcPts val="0"/>
              </a:spcAft>
              <a:buSzPts val="2500"/>
              <a:buAutoNum type="arabicPeriod"/>
            </a:pPr>
            <a:r>
              <a:rPr lang="en-US" sz="2500"/>
              <a:t>Removal</a:t>
            </a:r>
            <a:endParaRPr sz="2500"/>
          </a:p>
          <a:p>
            <a:pPr marL="914400" lvl="0" indent="0" algn="l" rtl="0">
              <a:lnSpc>
                <a:spcPct val="95000"/>
              </a:lnSpc>
              <a:spcBef>
                <a:spcPts val="1200"/>
              </a:spcBef>
              <a:spcAft>
                <a:spcPts val="0"/>
              </a:spcAft>
              <a:buSzPts val="770"/>
              <a:buNone/>
            </a:pPr>
            <a:endParaRPr sz="2500"/>
          </a:p>
          <a:p>
            <a:pPr marL="0" lvl="0" indent="0" algn="l" rtl="0">
              <a:lnSpc>
                <a:spcPct val="95000"/>
              </a:lnSpc>
              <a:spcBef>
                <a:spcPts val="1200"/>
              </a:spcBef>
              <a:spcAft>
                <a:spcPts val="0"/>
              </a:spcAft>
              <a:buSzPts val="770"/>
              <a:buNone/>
            </a:pPr>
            <a:endParaRPr sz="2500"/>
          </a:p>
          <a:p>
            <a:pPr marL="457200" lvl="0" indent="0" algn="l" rtl="0">
              <a:lnSpc>
                <a:spcPct val="95000"/>
              </a:lnSpc>
              <a:spcBef>
                <a:spcPts val="1200"/>
              </a:spcBef>
              <a:spcAft>
                <a:spcPts val="0"/>
              </a:spcAft>
              <a:buSzPts val="770"/>
              <a:buNone/>
            </a:pPr>
            <a:endParaRPr sz="1800"/>
          </a:p>
          <a:p>
            <a:pPr marL="457200" lvl="0" indent="-334010" algn="l" rtl="0">
              <a:lnSpc>
                <a:spcPct val="95000"/>
              </a:lnSpc>
              <a:spcBef>
                <a:spcPts val="1200"/>
              </a:spcBef>
              <a:spcAft>
                <a:spcPts val="0"/>
              </a:spcAft>
              <a:buSzPts val="1660"/>
              <a:buAutoNum type="arabicPeriod"/>
            </a:pP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Font typeface="Arial"/>
              <a:buChar char="•"/>
            </a:pPr>
            <a:r>
              <a:rPr lang="en-US" sz="2800"/>
              <a:t> Why Tactical Urbanism</a:t>
            </a:r>
            <a:endParaRPr>
              <a:solidFill>
                <a:srgbClr val="FF0000"/>
              </a:solidFill>
            </a:endParaRPr>
          </a:p>
          <a:p>
            <a:pPr marL="91440" lvl="0" indent="0" algn="l" rtl="0">
              <a:lnSpc>
                <a:spcPct val="90000"/>
              </a:lnSpc>
              <a:spcBef>
                <a:spcPts val="0"/>
              </a:spcBef>
              <a:spcAft>
                <a:spcPts val="0"/>
              </a:spcAft>
              <a:buNone/>
            </a:pPr>
            <a:endParaRPr/>
          </a:p>
          <a:p>
            <a:pPr marL="91440" lvl="0" indent="-177800" algn="l" rtl="0">
              <a:lnSpc>
                <a:spcPct val="90000"/>
              </a:lnSpc>
              <a:spcBef>
                <a:spcPts val="0"/>
              </a:spcBef>
              <a:spcAft>
                <a:spcPts val="0"/>
              </a:spcAft>
              <a:buSzPts val="2800"/>
              <a:buFont typeface="Arial"/>
              <a:buChar char="•"/>
            </a:pPr>
            <a:r>
              <a:rPr lang="en-US" sz="2800"/>
              <a:t> Public Art and Tactical Urbanism</a:t>
            </a:r>
            <a:endParaRPr sz="2800"/>
          </a:p>
          <a:p>
            <a:pPr marL="91440" lvl="0" indent="-177800" algn="l" rtl="0">
              <a:lnSpc>
                <a:spcPct val="90000"/>
              </a:lnSpc>
              <a:spcBef>
                <a:spcPts val="1400"/>
              </a:spcBef>
              <a:spcAft>
                <a:spcPts val="0"/>
              </a:spcAft>
              <a:buSzPts val="2800"/>
              <a:buFont typeface="Arial"/>
              <a:buChar char="•"/>
            </a:pPr>
            <a:r>
              <a:rPr lang="en-US" sz="2800"/>
              <a:t> Candidate Sites</a:t>
            </a:r>
            <a:endParaRPr sz="2800"/>
          </a:p>
          <a:p>
            <a:pPr marL="91440" lvl="0" indent="-177800" algn="l" rtl="0">
              <a:lnSpc>
                <a:spcPct val="90000"/>
              </a:lnSpc>
              <a:spcBef>
                <a:spcPts val="1400"/>
              </a:spcBef>
              <a:spcAft>
                <a:spcPts val="0"/>
              </a:spcAft>
              <a:buSzPts val="2800"/>
              <a:buFont typeface="Arial"/>
              <a:buChar char="•"/>
            </a:pPr>
            <a:r>
              <a:rPr lang="en-US" sz="2800"/>
              <a:t> Next Steps</a:t>
            </a:r>
            <a:endParaRPr sz="2800"/>
          </a:p>
        </p:txBody>
      </p:sp>
      <p:sp>
        <p:nvSpPr>
          <p:cNvPr id="113" name="Google Shape;113;p2"/>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Agenda</a:t>
            </a:r>
            <a:endParaRPr sz="4700" b="1"/>
          </a:p>
        </p:txBody>
      </p:sp>
      <p:pic>
        <p:nvPicPr>
          <p:cNvPr id="114" name="Google Shape;114;p2"/>
          <p:cNvPicPr preferRelativeResize="0"/>
          <p:nvPr/>
        </p:nvPicPr>
        <p:blipFill rotWithShape="1">
          <a:blip r:embed="rId3">
            <a:alphaModFix/>
          </a:blip>
          <a:srcRect t="-10040" b="10039"/>
          <a:stretch/>
        </p:blipFill>
        <p:spPr>
          <a:xfrm>
            <a:off x="9803250" y="1737400"/>
            <a:ext cx="2388750" cy="2570175"/>
          </a:xfrm>
          <a:prstGeom prst="rect">
            <a:avLst/>
          </a:prstGeom>
          <a:noFill/>
          <a:ln>
            <a:noFill/>
          </a:ln>
        </p:spPr>
      </p:pic>
      <p:pic>
        <p:nvPicPr>
          <p:cNvPr id="115" name="Google Shape;115;p2"/>
          <p:cNvPicPr preferRelativeResize="0"/>
          <p:nvPr/>
        </p:nvPicPr>
        <p:blipFill>
          <a:blip r:embed="rId4">
            <a:alphaModFix/>
          </a:blip>
          <a:stretch>
            <a:fillRect/>
          </a:stretch>
        </p:blipFill>
        <p:spPr>
          <a:xfrm>
            <a:off x="9803250" y="1"/>
            <a:ext cx="2388750" cy="2403774"/>
          </a:xfrm>
          <a:prstGeom prst="rect">
            <a:avLst/>
          </a:prstGeom>
          <a:noFill/>
          <a:ln>
            <a:noFill/>
          </a:ln>
        </p:spPr>
      </p:pic>
      <p:pic>
        <p:nvPicPr>
          <p:cNvPr id="116" name="Google Shape;116;p2"/>
          <p:cNvPicPr preferRelativeResize="0"/>
          <p:nvPr/>
        </p:nvPicPr>
        <p:blipFill>
          <a:blip r:embed="rId5">
            <a:alphaModFix/>
          </a:blip>
          <a:stretch>
            <a:fillRect/>
          </a:stretch>
        </p:blipFill>
        <p:spPr>
          <a:xfrm>
            <a:off x="9803250" y="4307575"/>
            <a:ext cx="2388749" cy="19739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ac0a472d2f_0_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Discussion</a:t>
            </a:r>
            <a:endParaRPr/>
          </a:p>
        </p:txBody>
      </p:sp>
      <p:sp>
        <p:nvSpPr>
          <p:cNvPr id="282" name="Google Shape;282;g2ac0a472d2f_0_0"/>
          <p:cNvSpPr txBox="1">
            <a:spLocks noGrp="1"/>
          </p:cNvSpPr>
          <p:nvPr>
            <p:ph type="body" idx="1"/>
          </p:nvPr>
        </p:nvSpPr>
        <p:spPr>
          <a:xfrm>
            <a:off x="1097275" y="2774502"/>
            <a:ext cx="10058400" cy="3094500"/>
          </a:xfrm>
          <a:prstGeom prst="rect">
            <a:avLst/>
          </a:prstGeom>
        </p:spPr>
        <p:txBody>
          <a:bodyPr spcFirstLastPara="1" wrap="square" lIns="0" tIns="45700" rIns="0" bIns="45700" anchor="t" anchorCtr="0">
            <a:normAutofit/>
          </a:bodyPr>
          <a:lstStyle/>
          <a:p>
            <a:pPr marL="0" lvl="0" indent="0" algn="ctr" rtl="0">
              <a:spcBef>
                <a:spcPts val="1200"/>
              </a:spcBef>
              <a:spcAft>
                <a:spcPts val="200"/>
              </a:spcAft>
              <a:buNone/>
            </a:pPr>
            <a:r>
              <a:rPr lang="en-US" sz="7700"/>
              <a:t>?</a:t>
            </a:r>
            <a:endParaRPr sz="7700"/>
          </a:p>
        </p:txBody>
      </p:sp>
      <p:pic>
        <p:nvPicPr>
          <p:cNvPr id="283" name="Google Shape;283;g2ac0a472d2f_0_0"/>
          <p:cNvPicPr preferRelativeResize="0"/>
          <p:nvPr/>
        </p:nvPicPr>
        <p:blipFill>
          <a:blip r:embed="rId3">
            <a:alphaModFix/>
          </a:blip>
          <a:stretch>
            <a:fillRect/>
          </a:stretch>
        </p:blipFill>
        <p:spPr>
          <a:xfrm>
            <a:off x="745067" y="652975"/>
            <a:ext cx="10701867" cy="521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Why Tactical Urbanism?</a:t>
            </a:r>
            <a:endParaRPr b="1"/>
          </a:p>
        </p:txBody>
      </p:sp>
      <p:sp>
        <p:nvSpPr>
          <p:cNvPr id="122" name="Google Shape;122;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39700" algn="l" rtl="0">
              <a:lnSpc>
                <a:spcPct val="90000"/>
              </a:lnSpc>
              <a:spcBef>
                <a:spcPts val="0"/>
              </a:spcBef>
              <a:spcAft>
                <a:spcPts val="0"/>
              </a:spcAft>
              <a:buClr>
                <a:srgbClr val="000000"/>
              </a:buClr>
              <a:buSzPts val="2200"/>
              <a:buChar char=" "/>
            </a:pPr>
            <a:endParaRPr sz="2200" dirty="0">
              <a:solidFill>
                <a:srgbClr val="000000"/>
              </a:solidFill>
            </a:endParaRPr>
          </a:p>
          <a:p>
            <a:pPr marL="0" lvl="0" indent="0" algn="l" rtl="0">
              <a:lnSpc>
                <a:spcPct val="90000"/>
              </a:lnSpc>
              <a:spcBef>
                <a:spcPts val="0"/>
              </a:spcBef>
              <a:spcAft>
                <a:spcPts val="0"/>
              </a:spcAft>
              <a:buClr>
                <a:srgbClr val="000000"/>
              </a:buClr>
              <a:buSzPts val="2200"/>
              <a:buNone/>
            </a:pPr>
            <a:r>
              <a:rPr lang="en-US" sz="2200" dirty="0">
                <a:solidFill>
                  <a:srgbClr val="000000"/>
                </a:solidFill>
              </a:rPr>
              <a:t>Tactical Urbanism </a:t>
            </a:r>
            <a:r>
              <a:rPr lang="en-US" sz="2200" i="0" dirty="0">
                <a:solidFill>
                  <a:srgbClr val="000000"/>
                </a:solidFill>
              </a:rPr>
              <a:t>refers to a city, organizational, and/or citizen-led approach to neighborhood building using </a:t>
            </a:r>
            <a:r>
              <a:rPr lang="en-US" sz="2200" b="1" i="0" dirty="0">
                <a:solidFill>
                  <a:schemeClr val="accent2"/>
                </a:solidFill>
              </a:rPr>
              <a:t>short-term, low-cost, and scalable interventions to catalyze long-term change</a:t>
            </a:r>
            <a:r>
              <a:rPr lang="en-US" sz="2200" i="0" dirty="0">
                <a:solidFill>
                  <a:srgbClr val="000000"/>
                </a:solidFill>
              </a:rPr>
              <a:t>. Tactical Urbanism projects </a:t>
            </a:r>
            <a:r>
              <a:rPr lang="en-US" sz="2200" b="1" i="0" dirty="0">
                <a:solidFill>
                  <a:schemeClr val="accent2"/>
                </a:solidFill>
              </a:rPr>
              <a:t>promote safety </a:t>
            </a:r>
            <a:r>
              <a:rPr lang="en-US" sz="2200" i="0" dirty="0">
                <a:solidFill>
                  <a:srgbClr val="000000"/>
                </a:solidFill>
              </a:rPr>
              <a:t>for pedestrians and bicyclists</a:t>
            </a:r>
            <a:r>
              <a:rPr lang="en-US" sz="2200" b="1" i="0" dirty="0">
                <a:solidFill>
                  <a:srgbClr val="000000"/>
                </a:solidFill>
              </a:rPr>
              <a:t>, </a:t>
            </a:r>
            <a:r>
              <a:rPr lang="en-US" sz="2200" b="1" i="0" dirty="0">
                <a:solidFill>
                  <a:schemeClr val="accent2"/>
                </a:solidFill>
              </a:rPr>
              <a:t>help communities reimagine </a:t>
            </a:r>
            <a:r>
              <a:rPr lang="en-US" sz="2200" i="0" dirty="0">
                <a:solidFill>
                  <a:srgbClr val="000000"/>
                </a:solidFill>
              </a:rPr>
              <a:t>and transform</a:t>
            </a:r>
            <a:r>
              <a:rPr lang="en-US" sz="2200" b="1" i="0" dirty="0">
                <a:solidFill>
                  <a:srgbClr val="000000"/>
                </a:solidFill>
              </a:rPr>
              <a:t> </a:t>
            </a:r>
            <a:r>
              <a:rPr lang="en-US" sz="2200" b="1" i="0" dirty="0">
                <a:solidFill>
                  <a:schemeClr val="accent2"/>
                </a:solidFill>
              </a:rPr>
              <a:t>public spaces, and foster connection between residents and their community.</a:t>
            </a:r>
            <a:endParaRPr sz="2200" b="1" dirty="0">
              <a:solidFill>
                <a:schemeClr val="accent2"/>
              </a:solidFill>
            </a:endParaRPr>
          </a:p>
          <a:p>
            <a:pPr marL="91440" lvl="0" indent="0" algn="l" rtl="0">
              <a:lnSpc>
                <a:spcPct val="90000"/>
              </a:lnSpc>
              <a:spcBef>
                <a:spcPts val="1400"/>
              </a:spcBef>
              <a:spcAft>
                <a:spcPts val="0"/>
              </a:spcAft>
              <a:buSzPts val="2000"/>
              <a:buNone/>
            </a:pPr>
            <a:endParaRPr sz="2200" dirty="0">
              <a:solidFill>
                <a:srgbClr val="000000"/>
              </a:solidFill>
            </a:endParaRPr>
          </a:p>
          <a:p>
            <a:pPr marL="0" lvl="0" indent="0" algn="l" rtl="0">
              <a:lnSpc>
                <a:spcPct val="90000"/>
              </a:lnSpc>
              <a:spcBef>
                <a:spcPts val="1400"/>
              </a:spcBef>
              <a:spcAft>
                <a:spcPts val="0"/>
              </a:spcAft>
              <a:buClr>
                <a:srgbClr val="000000"/>
              </a:buClr>
              <a:buSzPts val="2000"/>
              <a:buNone/>
            </a:pPr>
            <a:r>
              <a:rPr lang="en-US" sz="2200" dirty="0">
                <a:solidFill>
                  <a:srgbClr val="000000"/>
                </a:solidFill>
              </a:rPr>
              <a:t>Tactical Urbanism projects can help </a:t>
            </a:r>
            <a:r>
              <a:rPr lang="en-US" sz="2200" b="1" dirty="0">
                <a:solidFill>
                  <a:schemeClr val="accent2"/>
                </a:solidFill>
              </a:rPr>
              <a:t>inspire and inform decisions on more long term and permanent infrastructure improvements</a:t>
            </a:r>
            <a:r>
              <a:rPr lang="en-US" sz="2200" b="1" dirty="0">
                <a:solidFill>
                  <a:srgbClr val="000000"/>
                </a:solidFill>
              </a:rPr>
              <a:t>.</a:t>
            </a:r>
            <a:r>
              <a:rPr lang="en-US" sz="2200" dirty="0">
                <a:solidFill>
                  <a:srgbClr val="000000"/>
                </a:solidFill>
              </a:rPr>
              <a:t> While meant to be cost-saving  and short term, studying the results of tactical urbanism projects can provide valuable data on how to further improve a community’s infrastructure.</a:t>
            </a:r>
            <a:r>
              <a:rPr lang="en-US" dirty="0">
                <a:solidFill>
                  <a:srgbClr val="000000"/>
                </a:solidFill>
              </a:rPr>
              <a:t> </a:t>
            </a:r>
            <a:r>
              <a:rPr lang="en-US" dirty="0">
                <a:solidFill>
                  <a:srgbClr val="000000"/>
                </a:solidFill>
                <a:latin typeface="Arial"/>
                <a:ea typeface="Arial"/>
                <a:cs typeface="Arial"/>
                <a:sym typeface="Arial"/>
              </a:rPr>
              <a:t> </a:t>
            </a:r>
            <a:endParaRPr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Why Tactical Urbanism?</a:t>
            </a:r>
            <a:endParaRPr b="1"/>
          </a:p>
        </p:txBody>
      </p:sp>
      <p:sp>
        <p:nvSpPr>
          <p:cNvPr id="128" name="Google Shape;128;p4"/>
          <p:cNvSpPr txBox="1">
            <a:spLocks noGrp="1"/>
          </p:cNvSpPr>
          <p:nvPr>
            <p:ph type="body" idx="1"/>
          </p:nvPr>
        </p:nvSpPr>
        <p:spPr>
          <a:xfrm>
            <a:off x="847494" y="1845734"/>
            <a:ext cx="8021122" cy="2646256"/>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Font typeface="Arial"/>
              <a:buChar char="•"/>
            </a:pPr>
            <a:r>
              <a:rPr lang="en-US" b="1" dirty="0">
                <a:solidFill>
                  <a:srgbClr val="9900FF"/>
                </a:solidFill>
              </a:rPr>
              <a:t> </a:t>
            </a:r>
            <a:r>
              <a:rPr lang="en-US" b="1" dirty="0">
                <a:solidFill>
                  <a:schemeClr val="accent2"/>
                </a:solidFill>
              </a:rPr>
              <a:t>Safety</a:t>
            </a:r>
            <a:endParaRPr dirty="0">
              <a:solidFill>
                <a:schemeClr val="accent2"/>
              </a:solidFill>
            </a:endParaRPr>
          </a:p>
          <a:p>
            <a:pPr marL="384048" lvl="1" indent="-182880" algn="l" rtl="0">
              <a:lnSpc>
                <a:spcPct val="90000"/>
              </a:lnSpc>
              <a:spcBef>
                <a:spcPts val="400"/>
              </a:spcBef>
              <a:spcAft>
                <a:spcPts val="0"/>
              </a:spcAft>
              <a:buSzPts val="1800"/>
              <a:buFont typeface="Arial"/>
              <a:buChar char="•"/>
            </a:pPr>
            <a:r>
              <a:rPr lang="en-US" dirty="0"/>
              <a:t>Projects can help increase visibility of pedestrian and bicycle paths </a:t>
            </a:r>
            <a:endParaRPr dirty="0"/>
          </a:p>
          <a:p>
            <a:pPr marL="384048" lvl="1" indent="-182880" algn="l" rtl="0">
              <a:lnSpc>
                <a:spcPct val="90000"/>
              </a:lnSpc>
              <a:spcBef>
                <a:spcPts val="600"/>
              </a:spcBef>
              <a:spcAft>
                <a:spcPts val="0"/>
              </a:spcAft>
              <a:buSzPts val="1800"/>
              <a:buFont typeface="Arial"/>
              <a:buChar char="•"/>
            </a:pPr>
            <a:r>
              <a:rPr lang="en-US" dirty="0"/>
              <a:t>Projects can alter driver behaviors, such as reducing speed and decreasing vehicle turning radius</a:t>
            </a:r>
            <a:endParaRPr dirty="0"/>
          </a:p>
          <a:p>
            <a:pPr marL="91440" lvl="0" indent="-127000" algn="l" rtl="0">
              <a:lnSpc>
                <a:spcPct val="90000"/>
              </a:lnSpc>
              <a:spcBef>
                <a:spcPts val="1600"/>
              </a:spcBef>
              <a:spcAft>
                <a:spcPts val="0"/>
              </a:spcAft>
              <a:buClr>
                <a:schemeClr val="accent2"/>
              </a:buClr>
              <a:buSzPts val="2000"/>
              <a:buFont typeface="Arial"/>
              <a:buChar char="•"/>
            </a:pPr>
            <a:r>
              <a:rPr lang="en-US" b="1" dirty="0">
                <a:solidFill>
                  <a:schemeClr val="accent2"/>
                </a:solidFill>
              </a:rPr>
              <a:t> Reclaiming Spaces</a:t>
            </a:r>
            <a:endParaRPr b="1" dirty="0">
              <a:solidFill>
                <a:schemeClr val="accent2"/>
              </a:solidFill>
            </a:endParaRPr>
          </a:p>
          <a:p>
            <a:pPr marL="384048" lvl="1" indent="-182880" algn="l" rtl="0">
              <a:lnSpc>
                <a:spcPct val="90000"/>
              </a:lnSpc>
              <a:spcBef>
                <a:spcPts val="400"/>
              </a:spcBef>
              <a:spcAft>
                <a:spcPts val="0"/>
              </a:spcAft>
              <a:buSzPts val="1800"/>
              <a:buFont typeface="Arial"/>
              <a:buChar char="•"/>
            </a:pPr>
            <a:r>
              <a:rPr lang="en-US" dirty="0"/>
              <a:t>Projects can transform underutilized public spaces to provide new value to the community</a:t>
            </a:r>
            <a:endParaRPr dirty="0"/>
          </a:p>
          <a:p>
            <a:pPr marL="384048" lvl="1" indent="-182880" algn="l" rtl="0">
              <a:lnSpc>
                <a:spcPct val="90000"/>
              </a:lnSpc>
              <a:spcBef>
                <a:spcPts val="600"/>
              </a:spcBef>
              <a:spcAft>
                <a:spcPts val="0"/>
              </a:spcAft>
              <a:buSzPts val="1800"/>
              <a:buFont typeface="Arial"/>
              <a:buChar char="•"/>
            </a:pPr>
            <a:r>
              <a:rPr lang="en-US" dirty="0"/>
              <a:t>Projects can bring public spaces to life with artwork</a:t>
            </a:r>
            <a:endParaRPr dirty="0"/>
          </a:p>
        </p:txBody>
      </p:sp>
      <p:pic>
        <p:nvPicPr>
          <p:cNvPr id="129" name="Google Shape;129;p4"/>
          <p:cNvPicPr preferRelativeResize="0"/>
          <p:nvPr/>
        </p:nvPicPr>
        <p:blipFill rotWithShape="1">
          <a:blip r:embed="rId3">
            <a:alphaModFix/>
          </a:blip>
          <a:srcRect/>
          <a:stretch/>
        </p:blipFill>
        <p:spPr>
          <a:xfrm>
            <a:off x="9146092" y="2171285"/>
            <a:ext cx="2656918" cy="19951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0" name="Google Shape;130;p4"/>
          <p:cNvPicPr preferRelativeResize="0"/>
          <p:nvPr/>
        </p:nvPicPr>
        <p:blipFill rotWithShape="1">
          <a:blip r:embed="rId4">
            <a:alphaModFix/>
          </a:blip>
          <a:srcRect/>
          <a:stretch/>
        </p:blipFill>
        <p:spPr>
          <a:xfrm>
            <a:off x="9130295" y="286591"/>
            <a:ext cx="2688512" cy="201638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1" name="Google Shape;131;p4"/>
          <p:cNvPicPr preferRelativeResize="0"/>
          <p:nvPr/>
        </p:nvPicPr>
        <p:blipFill rotWithShape="1">
          <a:blip r:embed="rId5">
            <a:alphaModFix/>
          </a:blip>
          <a:srcRect/>
          <a:stretch/>
        </p:blipFill>
        <p:spPr>
          <a:xfrm>
            <a:off x="9144429" y="4166441"/>
            <a:ext cx="2660237" cy="199517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32" name="Google Shape;132;p4"/>
          <p:cNvSpPr txBox="1"/>
          <p:nvPr/>
        </p:nvSpPr>
        <p:spPr>
          <a:xfrm>
            <a:off x="847494" y="4560008"/>
            <a:ext cx="5145175" cy="1684676"/>
          </a:xfrm>
          <a:prstGeom prst="rect">
            <a:avLst/>
          </a:prstGeom>
          <a:noFill/>
          <a:ln>
            <a:noFill/>
          </a:ln>
        </p:spPr>
        <p:txBody>
          <a:bodyPr spcFirstLastPara="1" wrap="square" lIns="0" tIns="45700" rIns="0" bIns="45700" anchor="t" anchorCtr="0">
            <a:normAutofit/>
          </a:bodyPr>
          <a:lstStyle/>
          <a:p>
            <a:pPr marL="91440" marR="0" lvl="0" indent="-127000" algn="l" rtl="0">
              <a:lnSpc>
                <a:spcPct val="90000"/>
              </a:lnSpc>
              <a:spcBef>
                <a:spcPts val="0"/>
              </a:spcBef>
              <a:spcAft>
                <a:spcPts val="0"/>
              </a:spcAft>
              <a:buClr>
                <a:schemeClr val="accent2"/>
              </a:buClr>
              <a:buSzPts val="2000"/>
              <a:buFont typeface="Arial"/>
              <a:buChar char="•"/>
            </a:pPr>
            <a:r>
              <a:rPr lang="en-US" sz="2000" b="1" i="0" u="none" strike="noStrike" cap="none">
                <a:solidFill>
                  <a:schemeClr val="accent2"/>
                </a:solidFill>
                <a:latin typeface="Calibri"/>
                <a:ea typeface="Calibri"/>
                <a:cs typeface="Calibri"/>
                <a:sym typeface="Calibri"/>
              </a:rPr>
              <a:t>Fostering Communit</a:t>
            </a:r>
            <a:r>
              <a:rPr lang="en-US" sz="2000" b="1">
                <a:solidFill>
                  <a:schemeClr val="accent2"/>
                </a:solidFill>
                <a:latin typeface="Calibri"/>
                <a:ea typeface="Calibri"/>
                <a:cs typeface="Calibri"/>
                <a:sym typeface="Calibri"/>
              </a:rPr>
              <a:t>y</a:t>
            </a:r>
            <a:endParaRPr>
              <a:solidFill>
                <a:schemeClr val="accent2"/>
              </a:solidFill>
            </a:endParaRPr>
          </a:p>
          <a:p>
            <a:pPr marL="384048" marR="0" lvl="1" indent="-182880" algn="l" rtl="0">
              <a:lnSpc>
                <a:spcPct val="90000"/>
              </a:lnSpc>
              <a:spcBef>
                <a:spcPts val="400"/>
              </a:spcBef>
              <a:spcAft>
                <a:spcPts val="0"/>
              </a:spcAft>
              <a:buClr>
                <a:schemeClr val="accent1"/>
              </a:buClr>
              <a:buSzPts val="1800"/>
              <a:buFont typeface="Arial"/>
              <a:buChar char="•"/>
            </a:pPr>
            <a:r>
              <a:rPr lang="en-US" sz="1800" b="0" i="0" u="none" strike="noStrike" cap="none">
                <a:solidFill>
                  <a:srgbClr val="3F3F3F"/>
                </a:solidFill>
                <a:latin typeface="Calibri"/>
                <a:ea typeface="Calibri"/>
                <a:cs typeface="Calibri"/>
                <a:sym typeface="Calibri"/>
              </a:rPr>
              <a:t>Projects can grow a community’s connection with its infrastructure through collaboration on projects</a:t>
            </a:r>
            <a:endParaRPr/>
          </a:p>
          <a:p>
            <a:pPr marL="384048" marR="0" lvl="1" indent="-182880" algn="l" rtl="0">
              <a:lnSpc>
                <a:spcPct val="90000"/>
              </a:lnSpc>
              <a:spcBef>
                <a:spcPts val="600"/>
              </a:spcBef>
              <a:spcAft>
                <a:spcPts val="0"/>
              </a:spcAft>
              <a:buClr>
                <a:schemeClr val="accent1"/>
              </a:buClr>
              <a:buSzPts val="1800"/>
              <a:buFont typeface="Arial"/>
              <a:buChar char="•"/>
            </a:pPr>
            <a:r>
              <a:rPr lang="en-US" sz="1800" b="0" i="0" u="none" strike="noStrike" cap="none">
                <a:solidFill>
                  <a:srgbClr val="3F3F3F"/>
                </a:solidFill>
                <a:latin typeface="Calibri"/>
                <a:ea typeface="Calibri"/>
                <a:cs typeface="Calibri"/>
                <a:sym typeface="Calibri"/>
              </a:rPr>
              <a:t>Projects can create popular public areas that bond community members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aa251ff273_0_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3F3F3F"/>
              </a:buClr>
              <a:buSzPts val="4800"/>
              <a:buFont typeface="Calibri"/>
              <a:buNone/>
            </a:pPr>
            <a:r>
              <a:rPr lang="en-US" b="1"/>
              <a:t>Why Tactical Urbanism?</a:t>
            </a:r>
            <a:endParaRPr/>
          </a:p>
        </p:txBody>
      </p:sp>
      <p:sp>
        <p:nvSpPr>
          <p:cNvPr id="139" name="Google Shape;139;g2aa251ff273_0_0"/>
          <p:cNvSpPr txBox="1">
            <a:spLocks noGrp="1"/>
          </p:cNvSpPr>
          <p:nvPr>
            <p:ph type="body" idx="1"/>
          </p:nvPr>
        </p:nvSpPr>
        <p:spPr>
          <a:xfrm>
            <a:off x="4018775" y="2821475"/>
            <a:ext cx="6624600" cy="3102900"/>
          </a:xfrm>
          <a:prstGeom prst="rect">
            <a:avLst/>
          </a:prstGeom>
        </p:spPr>
        <p:txBody>
          <a:bodyPr spcFirstLastPara="1" wrap="square" lIns="0" tIns="45700" rIns="0" bIns="45700" anchor="t" anchorCtr="0">
            <a:normAutofit/>
          </a:bodyPr>
          <a:lstStyle/>
          <a:p>
            <a:pPr marL="0" lvl="0" indent="0" algn="l" rtl="0">
              <a:lnSpc>
                <a:spcPct val="60000"/>
              </a:lnSpc>
              <a:spcBef>
                <a:spcPts val="1200"/>
              </a:spcBef>
              <a:spcAft>
                <a:spcPts val="0"/>
              </a:spcAft>
              <a:buSzPts val="1018"/>
              <a:buNone/>
            </a:pPr>
            <a:r>
              <a:rPr lang="en-US" sz="2737"/>
              <a:t>Decrease in driver-pedestrian conflicts</a:t>
            </a:r>
            <a:br>
              <a:rPr lang="en-US" sz="2737"/>
            </a:br>
            <a:endParaRPr sz="2737"/>
          </a:p>
          <a:p>
            <a:pPr marL="0" lvl="0" indent="0" algn="l" rtl="0">
              <a:lnSpc>
                <a:spcPct val="60000"/>
              </a:lnSpc>
              <a:spcBef>
                <a:spcPts val="1200"/>
              </a:spcBef>
              <a:spcAft>
                <a:spcPts val="0"/>
              </a:spcAft>
              <a:buSzPts val="1018"/>
              <a:buNone/>
            </a:pPr>
            <a:endParaRPr sz="2737"/>
          </a:p>
          <a:p>
            <a:pPr marL="0" lvl="0" indent="0" algn="l" rtl="0">
              <a:lnSpc>
                <a:spcPct val="60000"/>
              </a:lnSpc>
              <a:spcBef>
                <a:spcPts val="1200"/>
              </a:spcBef>
              <a:spcAft>
                <a:spcPts val="0"/>
              </a:spcAft>
              <a:buSzPts val="1018"/>
              <a:buNone/>
            </a:pPr>
            <a:r>
              <a:rPr lang="en-US" sz="2737"/>
              <a:t>Increase in drivers yielding to pedestrians</a:t>
            </a:r>
            <a:endParaRPr sz="2737"/>
          </a:p>
          <a:p>
            <a:pPr marL="0" lvl="0" indent="0" algn="l" rtl="0">
              <a:lnSpc>
                <a:spcPct val="60000"/>
              </a:lnSpc>
              <a:spcBef>
                <a:spcPts val="1200"/>
              </a:spcBef>
              <a:spcAft>
                <a:spcPts val="0"/>
              </a:spcAft>
              <a:buSzPts val="1018"/>
              <a:buNone/>
            </a:pPr>
            <a:endParaRPr sz="2737"/>
          </a:p>
          <a:p>
            <a:pPr marL="0" lvl="0" indent="0" algn="l" rtl="0">
              <a:lnSpc>
                <a:spcPct val="60000"/>
              </a:lnSpc>
              <a:spcBef>
                <a:spcPts val="1200"/>
              </a:spcBef>
              <a:spcAft>
                <a:spcPts val="200"/>
              </a:spcAft>
              <a:buSzPts val="1018"/>
              <a:buNone/>
            </a:pPr>
            <a:r>
              <a:rPr lang="en-US" sz="2737"/>
              <a:t>Decrease in car crashes involving pedestrians or cyclists</a:t>
            </a:r>
            <a:endParaRPr sz="2737"/>
          </a:p>
        </p:txBody>
      </p:sp>
      <p:sp>
        <p:nvSpPr>
          <p:cNvPr id="140" name="Google Shape;140;g2aa251ff273_0_0"/>
          <p:cNvSpPr txBox="1"/>
          <p:nvPr/>
        </p:nvSpPr>
        <p:spPr>
          <a:xfrm>
            <a:off x="1671782" y="5924316"/>
            <a:ext cx="958288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3F3F3F"/>
                </a:solidFill>
                <a:latin typeface="Calibri"/>
                <a:ea typeface="Calibri"/>
                <a:cs typeface="Calibri"/>
                <a:sym typeface="Calibri"/>
              </a:rPr>
              <a:t>https://www.bloomberg.org/blog/new-study-shows-streets-are-safer-with-asphalt-art/</a:t>
            </a:r>
            <a:endParaRPr sz="2000" dirty="0">
              <a:solidFill>
                <a:srgbClr val="3F3F3F"/>
              </a:solidFill>
              <a:latin typeface="Calibri"/>
              <a:ea typeface="Calibri"/>
              <a:cs typeface="Calibri"/>
              <a:sym typeface="Calibri"/>
            </a:endParaRPr>
          </a:p>
        </p:txBody>
      </p:sp>
      <p:sp>
        <p:nvSpPr>
          <p:cNvPr id="141" name="Google Shape;141;g2aa251ff273_0_0"/>
          <p:cNvSpPr/>
          <p:nvPr/>
        </p:nvSpPr>
        <p:spPr>
          <a:xfrm>
            <a:off x="1394376" y="2728000"/>
            <a:ext cx="2280951" cy="731593"/>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accent2"/>
                </a:solidFill>
                <a:latin typeface="Arial"/>
              </a:rPr>
              <a:t>25%</a:t>
            </a:r>
          </a:p>
        </p:txBody>
      </p:sp>
      <p:sp>
        <p:nvSpPr>
          <p:cNvPr id="142" name="Google Shape;142;g2aa251ff273_0_0"/>
          <p:cNvSpPr/>
          <p:nvPr/>
        </p:nvSpPr>
        <p:spPr>
          <a:xfrm>
            <a:off x="1394376" y="3728620"/>
            <a:ext cx="2280951" cy="731593"/>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accent2"/>
                </a:solidFill>
                <a:latin typeface="Arial"/>
              </a:rPr>
              <a:t>27%</a:t>
            </a:r>
          </a:p>
        </p:txBody>
      </p:sp>
      <p:sp>
        <p:nvSpPr>
          <p:cNvPr id="143" name="Google Shape;143;g2aa251ff273_0_0"/>
          <p:cNvSpPr/>
          <p:nvPr/>
        </p:nvSpPr>
        <p:spPr>
          <a:xfrm>
            <a:off x="1394376" y="4757719"/>
            <a:ext cx="2257314" cy="762831"/>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accent2"/>
                </a:solidFill>
                <a:latin typeface="Arial"/>
              </a:rPr>
              <a:t>50%</a:t>
            </a:r>
          </a:p>
        </p:txBody>
      </p:sp>
      <p:sp>
        <p:nvSpPr>
          <p:cNvPr id="144" name="Google Shape;144;g2aa251ff273_0_0"/>
          <p:cNvSpPr txBox="1"/>
          <p:nvPr/>
        </p:nvSpPr>
        <p:spPr>
          <a:xfrm>
            <a:off x="995975" y="1920800"/>
            <a:ext cx="8110200" cy="5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chemeClr val="dk1"/>
                </a:solidFill>
                <a:latin typeface="Calibri"/>
                <a:ea typeface="Calibri"/>
                <a:cs typeface="Calibri"/>
                <a:sym typeface="Calibri"/>
              </a:rPr>
              <a:t>Studies show that implementing street art yields:</a:t>
            </a:r>
            <a:endParaRPr sz="2700"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aa0d1ec826_0_1"/>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b="1"/>
              <a:t>Public Art and Tactical Urbanism: </a:t>
            </a:r>
            <a:endParaRPr b="1"/>
          </a:p>
          <a:p>
            <a:pPr marL="0" lvl="0" indent="0" algn="l" rtl="0">
              <a:lnSpc>
                <a:spcPct val="90000"/>
              </a:lnSpc>
              <a:spcBef>
                <a:spcPts val="0"/>
              </a:spcBef>
              <a:spcAft>
                <a:spcPts val="0"/>
              </a:spcAft>
              <a:buNone/>
            </a:pPr>
            <a:r>
              <a:rPr lang="en-US" b="1"/>
              <a:t>A Natural Fit for Kensington</a:t>
            </a:r>
            <a:endParaRPr b="1"/>
          </a:p>
        </p:txBody>
      </p:sp>
      <p:sp>
        <p:nvSpPr>
          <p:cNvPr id="151" name="Google Shape;151;g2aa0d1ec826_0_1"/>
          <p:cNvSpPr txBox="1">
            <a:spLocks noGrp="1"/>
          </p:cNvSpPr>
          <p:nvPr>
            <p:ph type="body" idx="1"/>
          </p:nvPr>
        </p:nvSpPr>
        <p:spPr>
          <a:xfrm>
            <a:off x="1097275" y="1845725"/>
            <a:ext cx="7212000" cy="4023300"/>
          </a:xfrm>
          <a:prstGeom prst="rect">
            <a:avLst/>
          </a:prstGeom>
        </p:spPr>
        <p:txBody>
          <a:bodyPr spcFirstLastPara="1" wrap="square" lIns="0" tIns="45700" rIns="0" bIns="45700" anchor="t" anchorCtr="0">
            <a:normAutofit/>
          </a:bodyPr>
          <a:lstStyle/>
          <a:p>
            <a:pPr marL="91440" lvl="0" indent="0" algn="l" rtl="0">
              <a:spcBef>
                <a:spcPts val="0"/>
              </a:spcBef>
              <a:spcAft>
                <a:spcPts val="0"/>
              </a:spcAft>
              <a:buNone/>
            </a:pPr>
            <a:r>
              <a:rPr lang="en-US" sz="2400" dirty="0">
                <a:solidFill>
                  <a:schemeClr val="dk1"/>
                </a:solidFill>
              </a:rPr>
              <a:t>Nearly </a:t>
            </a:r>
            <a:r>
              <a:rPr lang="en-US" sz="24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2 dozen</a:t>
            </a:r>
            <a:r>
              <a:rPr lang="en-US" sz="2400" dirty="0">
                <a:solidFill>
                  <a:schemeClr val="dk1"/>
                </a:solidFill>
              </a:rPr>
              <a:t> commissioned works of art in public places throughout Town.  Murals and carvings are located in parks and on buildings large and small. Tactical Urbanism art installations will add to the existing and vibrant art scene that is Kensington.</a:t>
            </a:r>
            <a:endParaRPr dirty="0">
              <a:solidFill>
                <a:schemeClr val="dk1"/>
              </a:solidFill>
            </a:endParaRPr>
          </a:p>
        </p:txBody>
      </p:sp>
      <p:pic>
        <p:nvPicPr>
          <p:cNvPr id="152" name="Google Shape;152;g2aa0d1ec826_0_1"/>
          <p:cNvPicPr preferRelativeResize="0"/>
          <p:nvPr/>
        </p:nvPicPr>
        <p:blipFill>
          <a:blip r:embed="rId3">
            <a:alphaModFix/>
          </a:blip>
          <a:stretch>
            <a:fillRect/>
          </a:stretch>
        </p:blipFill>
        <p:spPr>
          <a:xfrm>
            <a:off x="4327430" y="3851700"/>
            <a:ext cx="3004857" cy="2144950"/>
          </a:xfrm>
          <a:prstGeom prst="rect">
            <a:avLst/>
          </a:prstGeom>
          <a:noFill/>
          <a:ln>
            <a:noFill/>
          </a:ln>
          <a:effectLst>
            <a:outerShdw blurRad="57150" dist="19050" dir="5400000" algn="bl" rotWithShape="0">
              <a:srgbClr val="000000">
                <a:alpha val="50000"/>
              </a:srgbClr>
            </a:outerShdw>
          </a:effectLst>
        </p:spPr>
      </p:pic>
      <p:pic>
        <p:nvPicPr>
          <p:cNvPr id="153" name="Google Shape;153;g2aa0d1ec826_0_1"/>
          <p:cNvPicPr preferRelativeResize="0"/>
          <p:nvPr/>
        </p:nvPicPr>
        <p:blipFill>
          <a:blip r:embed="rId4">
            <a:alphaModFix/>
          </a:blip>
          <a:stretch>
            <a:fillRect/>
          </a:stretch>
        </p:blipFill>
        <p:spPr>
          <a:xfrm>
            <a:off x="1097263" y="3851701"/>
            <a:ext cx="2912350" cy="2144961"/>
          </a:xfrm>
          <a:prstGeom prst="rect">
            <a:avLst/>
          </a:prstGeom>
          <a:noFill/>
          <a:ln>
            <a:noFill/>
          </a:ln>
          <a:effectLst>
            <a:outerShdw blurRad="57150" dist="19050" dir="5400000" algn="bl" rotWithShape="0">
              <a:srgbClr val="000000">
                <a:alpha val="50000"/>
              </a:srgbClr>
            </a:outerShdw>
          </a:effectLst>
        </p:spPr>
      </p:pic>
      <p:sp>
        <p:nvSpPr>
          <p:cNvPr id="154" name="Google Shape;154;g2aa0d1ec826_0_1"/>
          <p:cNvSpPr txBox="1"/>
          <p:nvPr/>
        </p:nvSpPr>
        <p:spPr>
          <a:xfrm>
            <a:off x="8400975" y="4683375"/>
            <a:ext cx="3087900" cy="13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accent2"/>
                </a:solidFill>
                <a:latin typeface="Calibri"/>
                <a:ea typeface="Calibri"/>
                <a:cs typeface="Calibri"/>
                <a:sym typeface="Calibri"/>
              </a:rPr>
              <a:t>Tactical Urbanism employs many art techniques</a:t>
            </a:r>
            <a:endParaRPr sz="2000">
              <a:solidFill>
                <a:schemeClr val="accent2"/>
              </a:solidFill>
              <a:latin typeface="Calibri"/>
              <a:ea typeface="Calibri"/>
              <a:cs typeface="Calibri"/>
              <a:sym typeface="Calibri"/>
            </a:endParaRPr>
          </a:p>
        </p:txBody>
      </p:sp>
      <p:pic>
        <p:nvPicPr>
          <p:cNvPr id="155" name="Google Shape;155;g2aa0d1ec826_0_1"/>
          <p:cNvPicPr preferRelativeResize="0"/>
          <p:nvPr/>
        </p:nvPicPr>
        <p:blipFill>
          <a:blip r:embed="rId5">
            <a:alphaModFix/>
          </a:blip>
          <a:stretch>
            <a:fillRect/>
          </a:stretch>
        </p:blipFill>
        <p:spPr>
          <a:xfrm>
            <a:off x="8517675" y="1845725"/>
            <a:ext cx="2912325" cy="2837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Tactical Urbanism Tools</a:t>
            </a:r>
            <a:endParaRPr b="1"/>
          </a:p>
        </p:txBody>
      </p:sp>
      <p:sp>
        <p:nvSpPr>
          <p:cNvPr id="161" name="Google Shape;161;p6"/>
          <p:cNvSpPr txBox="1">
            <a:spLocks noGrp="1"/>
          </p:cNvSpPr>
          <p:nvPr>
            <p:ph type="body" idx="1"/>
          </p:nvPr>
        </p:nvSpPr>
        <p:spPr>
          <a:xfrm>
            <a:off x="2185764" y="1943100"/>
            <a:ext cx="3910200" cy="4098900"/>
          </a:xfrm>
          <a:prstGeom prst="rect">
            <a:avLst/>
          </a:prstGeom>
          <a:noFill/>
          <a:ln>
            <a:noFill/>
          </a:ln>
        </p:spPr>
        <p:txBody>
          <a:bodyPr spcFirstLastPara="1" wrap="square" lIns="0" tIns="45700" rIns="0" bIns="45700" anchor="t" anchorCtr="0">
            <a:normAutofit lnSpcReduction="10000"/>
          </a:bodyPr>
          <a:lstStyle/>
          <a:p>
            <a:pPr marL="91440" lvl="0" indent="-127000" algn="l" rtl="0">
              <a:lnSpc>
                <a:spcPct val="90000"/>
              </a:lnSpc>
              <a:spcBef>
                <a:spcPts val="0"/>
              </a:spcBef>
              <a:spcAft>
                <a:spcPts val="0"/>
              </a:spcAft>
              <a:buSzPts val="2000"/>
              <a:buChar char="●"/>
            </a:pPr>
            <a:r>
              <a:rPr lang="en-US"/>
              <a:t>Barrier Elements</a:t>
            </a:r>
            <a:endParaRPr/>
          </a:p>
          <a:p>
            <a:pPr marL="384048" lvl="1" indent="-182880" algn="l" rtl="0">
              <a:lnSpc>
                <a:spcPct val="90000"/>
              </a:lnSpc>
              <a:spcBef>
                <a:spcPts val="0"/>
              </a:spcBef>
              <a:spcAft>
                <a:spcPts val="0"/>
              </a:spcAft>
              <a:buSzPts val="1800"/>
              <a:buChar char="○"/>
            </a:pPr>
            <a:r>
              <a:rPr lang="en-US"/>
              <a:t>Flex posts</a:t>
            </a:r>
            <a:endParaRPr/>
          </a:p>
          <a:p>
            <a:pPr marL="384048" lvl="1" indent="-182880" algn="l" rtl="0">
              <a:lnSpc>
                <a:spcPct val="90000"/>
              </a:lnSpc>
              <a:spcBef>
                <a:spcPts val="0"/>
              </a:spcBef>
              <a:spcAft>
                <a:spcPts val="0"/>
              </a:spcAft>
              <a:buSzPts val="1800"/>
              <a:buChar char="○"/>
            </a:pPr>
            <a:r>
              <a:rPr lang="en-US"/>
              <a:t>Cones</a:t>
            </a:r>
            <a:endParaRPr/>
          </a:p>
          <a:p>
            <a:pPr marL="384048" lvl="1" indent="-182880" algn="l" rtl="0">
              <a:lnSpc>
                <a:spcPct val="90000"/>
              </a:lnSpc>
              <a:spcBef>
                <a:spcPts val="0"/>
              </a:spcBef>
              <a:spcAft>
                <a:spcPts val="0"/>
              </a:spcAft>
              <a:buSzPts val="1800"/>
              <a:buChar char="○"/>
            </a:pPr>
            <a:r>
              <a:rPr lang="en-US"/>
              <a:t>Concrete Barriers</a:t>
            </a:r>
            <a:endParaRPr/>
          </a:p>
          <a:p>
            <a:pPr marL="384048" lvl="1" indent="-182880" algn="l" rtl="0">
              <a:lnSpc>
                <a:spcPct val="90000"/>
              </a:lnSpc>
              <a:spcBef>
                <a:spcPts val="0"/>
              </a:spcBef>
              <a:spcAft>
                <a:spcPts val="0"/>
              </a:spcAft>
              <a:buSzPts val="1800"/>
              <a:buChar char="○"/>
            </a:pPr>
            <a:r>
              <a:rPr lang="en-US"/>
              <a:t>Planters</a:t>
            </a:r>
            <a:endParaRPr/>
          </a:p>
          <a:p>
            <a:pPr marL="384048" lvl="1" indent="-182880" algn="l" rtl="0">
              <a:lnSpc>
                <a:spcPct val="90000"/>
              </a:lnSpc>
              <a:spcBef>
                <a:spcPts val="0"/>
              </a:spcBef>
              <a:spcAft>
                <a:spcPts val="0"/>
              </a:spcAft>
              <a:buSzPts val="1800"/>
              <a:buChar char="○"/>
            </a:pPr>
            <a:r>
              <a:rPr lang="en-US"/>
              <a:t>Parking Blocks</a:t>
            </a:r>
            <a:endParaRPr/>
          </a:p>
          <a:p>
            <a:pPr marL="91440" lvl="0" indent="-127000" algn="l" rtl="0">
              <a:lnSpc>
                <a:spcPct val="90000"/>
              </a:lnSpc>
              <a:spcBef>
                <a:spcPts val="1600"/>
              </a:spcBef>
              <a:spcAft>
                <a:spcPts val="0"/>
              </a:spcAft>
              <a:buSzPts val="2000"/>
              <a:buChar char="●"/>
            </a:pPr>
            <a:r>
              <a:rPr lang="en-US"/>
              <a:t>Landscaping Elements:</a:t>
            </a:r>
            <a:endParaRPr/>
          </a:p>
          <a:p>
            <a:pPr marL="384048" lvl="1" indent="-191452" algn="l" rtl="0">
              <a:lnSpc>
                <a:spcPct val="90000"/>
              </a:lnSpc>
              <a:spcBef>
                <a:spcPts val="400"/>
              </a:spcBef>
              <a:spcAft>
                <a:spcPts val="0"/>
              </a:spcAft>
              <a:buSzPts val="1800"/>
              <a:buChar char="○"/>
            </a:pPr>
            <a:r>
              <a:rPr lang="en-US"/>
              <a:t>Trees, plants</a:t>
            </a:r>
            <a:endParaRPr/>
          </a:p>
          <a:p>
            <a:pPr marL="384048" lvl="1" indent="-191452" algn="l" rtl="0">
              <a:lnSpc>
                <a:spcPct val="90000"/>
              </a:lnSpc>
              <a:spcBef>
                <a:spcPts val="600"/>
              </a:spcBef>
              <a:spcAft>
                <a:spcPts val="0"/>
              </a:spcAft>
              <a:buSzPts val="1800"/>
              <a:buChar char="○"/>
            </a:pPr>
            <a:r>
              <a:rPr lang="en-US"/>
              <a:t>Astro turf, sod</a:t>
            </a:r>
            <a:endParaRPr/>
          </a:p>
          <a:p>
            <a:pPr marL="384048" lvl="1" indent="-191452" algn="l" rtl="0">
              <a:lnSpc>
                <a:spcPct val="90000"/>
              </a:lnSpc>
              <a:spcBef>
                <a:spcPts val="600"/>
              </a:spcBef>
              <a:spcAft>
                <a:spcPts val="0"/>
              </a:spcAft>
              <a:buSzPts val="1800"/>
              <a:buChar char="○"/>
            </a:pPr>
            <a:r>
              <a:rPr lang="en-US"/>
              <a:t>Street furniture</a:t>
            </a:r>
            <a:endParaRPr/>
          </a:p>
          <a:p>
            <a:pPr marL="91440" lvl="0" indent="-127000" algn="l" rtl="0">
              <a:lnSpc>
                <a:spcPct val="90000"/>
              </a:lnSpc>
              <a:spcBef>
                <a:spcPts val="1600"/>
              </a:spcBef>
              <a:spcAft>
                <a:spcPts val="0"/>
              </a:spcAft>
              <a:buSzPts val="2000"/>
              <a:buChar char="●"/>
            </a:pPr>
            <a:r>
              <a:rPr lang="en-US"/>
              <a:t>Signage:</a:t>
            </a:r>
            <a:endParaRPr/>
          </a:p>
          <a:p>
            <a:pPr marL="384048" lvl="1" indent="-191452" algn="l" rtl="0">
              <a:lnSpc>
                <a:spcPct val="90000"/>
              </a:lnSpc>
              <a:spcBef>
                <a:spcPts val="400"/>
              </a:spcBef>
              <a:spcAft>
                <a:spcPts val="0"/>
              </a:spcAft>
              <a:buSzPts val="1800"/>
              <a:buChar char="○"/>
            </a:pPr>
            <a:r>
              <a:rPr lang="en-US"/>
              <a:t>Information signs</a:t>
            </a:r>
            <a:endParaRPr/>
          </a:p>
          <a:p>
            <a:pPr marL="384048" lvl="1" indent="-191452" algn="l" rtl="0">
              <a:lnSpc>
                <a:spcPct val="90000"/>
              </a:lnSpc>
              <a:spcBef>
                <a:spcPts val="600"/>
              </a:spcBef>
              <a:spcAft>
                <a:spcPts val="0"/>
              </a:spcAft>
              <a:buSzPts val="1800"/>
              <a:buChar char="○"/>
            </a:pPr>
            <a:r>
              <a:rPr lang="en-US"/>
              <a:t>Traffic signs</a:t>
            </a:r>
            <a:endParaRPr/>
          </a:p>
          <a:p>
            <a:pPr marL="384048" lvl="1" indent="-191452" algn="l" rtl="0">
              <a:lnSpc>
                <a:spcPct val="90000"/>
              </a:lnSpc>
              <a:spcBef>
                <a:spcPts val="600"/>
              </a:spcBef>
              <a:spcAft>
                <a:spcPts val="0"/>
              </a:spcAft>
              <a:buSzPts val="1800"/>
              <a:buChar char="○"/>
            </a:pPr>
            <a:r>
              <a:rPr lang="en-US"/>
              <a:t>Path Signs</a:t>
            </a:r>
            <a:endParaRPr/>
          </a:p>
        </p:txBody>
      </p:sp>
      <p:sp>
        <p:nvSpPr>
          <p:cNvPr id="162" name="Google Shape;162;p6"/>
          <p:cNvSpPr txBox="1">
            <a:spLocks noGrp="1"/>
          </p:cNvSpPr>
          <p:nvPr>
            <p:ph type="body" idx="1"/>
          </p:nvPr>
        </p:nvSpPr>
        <p:spPr>
          <a:xfrm>
            <a:off x="6095964" y="1943100"/>
            <a:ext cx="3910200" cy="409890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a:pPr>
            <a:r>
              <a:rPr lang="en-US"/>
              <a:t>Surface Treatments:</a:t>
            </a:r>
            <a:endParaRPr/>
          </a:p>
          <a:p>
            <a:pPr marL="384048" lvl="1" indent="-182880" algn="l" rtl="0">
              <a:lnSpc>
                <a:spcPct val="90000"/>
              </a:lnSpc>
              <a:spcBef>
                <a:spcPts val="0"/>
              </a:spcBef>
              <a:spcAft>
                <a:spcPts val="0"/>
              </a:spcAft>
              <a:buSzPts val="1800"/>
              <a:buChar char="○"/>
            </a:pPr>
            <a:r>
              <a:rPr lang="en-US"/>
              <a:t>Traffic Tape</a:t>
            </a:r>
            <a:endParaRPr/>
          </a:p>
          <a:p>
            <a:pPr marL="384048" lvl="1" indent="-182880" algn="l" rtl="0">
              <a:lnSpc>
                <a:spcPct val="90000"/>
              </a:lnSpc>
              <a:spcBef>
                <a:spcPts val="0"/>
              </a:spcBef>
              <a:spcAft>
                <a:spcPts val="0"/>
              </a:spcAft>
              <a:buSzPts val="1800"/>
              <a:buChar char="○"/>
            </a:pPr>
            <a:r>
              <a:rPr lang="en-US"/>
              <a:t>Spray chalk</a:t>
            </a:r>
            <a:endParaRPr/>
          </a:p>
          <a:p>
            <a:pPr marL="384048" lvl="1" indent="-182880" algn="l" rtl="0">
              <a:lnSpc>
                <a:spcPct val="90000"/>
              </a:lnSpc>
              <a:spcBef>
                <a:spcPts val="0"/>
              </a:spcBef>
              <a:spcAft>
                <a:spcPts val="0"/>
              </a:spcAft>
              <a:buSzPts val="1800"/>
              <a:buChar char="○"/>
            </a:pPr>
            <a:r>
              <a:rPr lang="en-US"/>
              <a:t>Stencils (Homemade/official)</a:t>
            </a:r>
            <a:endParaRPr/>
          </a:p>
          <a:p>
            <a:pPr marL="384048" lvl="1" indent="-182880" algn="l" rtl="0">
              <a:lnSpc>
                <a:spcPct val="90000"/>
              </a:lnSpc>
              <a:spcBef>
                <a:spcPts val="0"/>
              </a:spcBef>
              <a:spcAft>
                <a:spcPts val="0"/>
              </a:spcAft>
              <a:buSzPts val="1800"/>
              <a:buChar char="○"/>
            </a:pPr>
            <a:r>
              <a:rPr lang="en-US"/>
              <a:t>Preformed thermoplastic</a:t>
            </a:r>
            <a:endParaRPr/>
          </a:p>
          <a:p>
            <a:pPr marL="384048" lvl="1" indent="-182880" algn="l" rtl="0">
              <a:lnSpc>
                <a:spcPct val="90000"/>
              </a:lnSpc>
              <a:spcBef>
                <a:spcPts val="0"/>
              </a:spcBef>
              <a:spcAft>
                <a:spcPts val="0"/>
              </a:spcAft>
              <a:buSzPts val="1800"/>
              <a:buChar char="○"/>
            </a:pPr>
            <a:r>
              <a:rPr lang="en-US"/>
              <a:t>Paint:</a:t>
            </a:r>
            <a:endParaRPr/>
          </a:p>
          <a:p>
            <a:pPr marL="566928" lvl="2" indent="-182879" algn="l" rtl="0">
              <a:lnSpc>
                <a:spcPct val="90000"/>
              </a:lnSpc>
              <a:spcBef>
                <a:spcPts val="0"/>
              </a:spcBef>
              <a:spcAft>
                <a:spcPts val="0"/>
              </a:spcAft>
              <a:buSzPts val="1800"/>
              <a:buChar char="■"/>
            </a:pPr>
            <a:r>
              <a:rPr lang="en-US"/>
              <a:t>corn starch</a:t>
            </a:r>
            <a:endParaRPr/>
          </a:p>
          <a:p>
            <a:pPr marL="566928" lvl="2" indent="-182879" algn="l" rtl="0">
              <a:lnSpc>
                <a:spcPct val="90000"/>
              </a:lnSpc>
              <a:spcBef>
                <a:spcPts val="0"/>
              </a:spcBef>
              <a:spcAft>
                <a:spcPts val="0"/>
              </a:spcAft>
              <a:buSzPts val="1800"/>
              <a:buChar char="■"/>
            </a:pPr>
            <a:r>
              <a:rPr lang="en-US"/>
              <a:t>Temera</a:t>
            </a:r>
            <a:endParaRPr/>
          </a:p>
          <a:p>
            <a:pPr marL="566928" lvl="2" indent="-182879" algn="l" rtl="0">
              <a:lnSpc>
                <a:spcPct val="90000"/>
              </a:lnSpc>
              <a:spcBef>
                <a:spcPts val="0"/>
              </a:spcBef>
              <a:spcAft>
                <a:spcPts val="0"/>
              </a:spcAft>
              <a:buSzPts val="1800"/>
              <a:buChar char="■"/>
            </a:pPr>
            <a:r>
              <a:rPr lang="en-US"/>
              <a:t>Acrylic asphalt</a:t>
            </a:r>
            <a:endParaRPr/>
          </a:p>
          <a:p>
            <a:pPr marL="384048" lvl="1" indent="-182880" algn="l" rtl="0">
              <a:lnSpc>
                <a:spcPct val="90000"/>
              </a:lnSpc>
              <a:spcBef>
                <a:spcPts val="0"/>
              </a:spcBef>
              <a:spcAft>
                <a:spcPts val="0"/>
              </a:spcAft>
              <a:buSzPts val="1800"/>
              <a:buChar char="○"/>
            </a:pPr>
            <a:r>
              <a:rPr lang="en-US"/>
              <a:t>Pigment polymer cement</a:t>
            </a:r>
            <a:endParaRPr/>
          </a:p>
          <a:p>
            <a:pPr marL="384048" lvl="1" indent="-182880" algn="l" rtl="0">
              <a:lnSpc>
                <a:spcPct val="90000"/>
              </a:lnSpc>
              <a:spcBef>
                <a:spcPts val="0"/>
              </a:spcBef>
              <a:spcAft>
                <a:spcPts val="0"/>
              </a:spcAft>
              <a:buSzPts val="1800"/>
              <a:buChar char="○"/>
            </a:pPr>
            <a:r>
              <a:rPr lang="en-US"/>
              <a:t>Street bond pavement coating</a:t>
            </a:r>
            <a:endParaRPr/>
          </a:p>
          <a:p>
            <a:pPr marL="384048" lvl="1" indent="-182880" algn="l" rtl="0">
              <a:lnSpc>
                <a:spcPct val="90000"/>
              </a:lnSpc>
              <a:spcBef>
                <a:spcPts val="0"/>
              </a:spcBef>
              <a:spcAft>
                <a:spcPts val="0"/>
              </a:spcAft>
              <a:buSzPts val="1800"/>
              <a:buChar char="○"/>
            </a:pPr>
            <a:r>
              <a:rPr lang="en-US"/>
              <a:t>Epoxy Gravel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a:t>Site Safety Objectives</a:t>
            </a:r>
            <a:endParaRPr b="1"/>
          </a:p>
        </p:txBody>
      </p:sp>
      <p:sp>
        <p:nvSpPr>
          <p:cNvPr id="168" name="Google Shape;168;p5"/>
          <p:cNvSpPr txBox="1">
            <a:spLocks noGrp="1"/>
          </p:cNvSpPr>
          <p:nvPr>
            <p:ph type="body" idx="1"/>
          </p:nvPr>
        </p:nvSpPr>
        <p:spPr>
          <a:xfrm>
            <a:off x="1998400" y="1962150"/>
            <a:ext cx="3629400" cy="462300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b="1"/>
              <a:t>Reducing time in active roads:</a:t>
            </a:r>
            <a:endParaRPr b="1"/>
          </a:p>
          <a:p>
            <a:pPr marL="384048" lvl="1" indent="-182880" algn="l" rtl="0">
              <a:lnSpc>
                <a:spcPct val="90000"/>
              </a:lnSpc>
              <a:spcBef>
                <a:spcPts val="400"/>
              </a:spcBef>
              <a:spcAft>
                <a:spcPts val="0"/>
              </a:spcAft>
              <a:buSzPts val="1800"/>
              <a:buChar char="◦"/>
            </a:pPr>
            <a:r>
              <a:rPr lang="en-US"/>
              <a:t>Shortened crosswalk distances</a:t>
            </a:r>
            <a:endParaRPr/>
          </a:p>
          <a:p>
            <a:pPr marL="384048" lvl="1" indent="-182880" algn="l" rtl="0">
              <a:lnSpc>
                <a:spcPct val="90000"/>
              </a:lnSpc>
              <a:spcBef>
                <a:spcPts val="600"/>
              </a:spcBef>
              <a:spcAft>
                <a:spcPts val="0"/>
              </a:spcAft>
              <a:buSzPts val="1800"/>
              <a:buChar char="◦"/>
            </a:pPr>
            <a:r>
              <a:rPr lang="en-US"/>
              <a:t>Refuge islands</a:t>
            </a:r>
            <a:endParaRPr/>
          </a:p>
          <a:p>
            <a:pPr marL="91440" lvl="0" indent="-127000" algn="l" rtl="0">
              <a:lnSpc>
                <a:spcPct val="90000"/>
              </a:lnSpc>
              <a:spcBef>
                <a:spcPts val="1600"/>
              </a:spcBef>
              <a:spcAft>
                <a:spcPts val="0"/>
              </a:spcAft>
              <a:buSzPts val="2000"/>
              <a:buChar char=" "/>
            </a:pPr>
            <a:r>
              <a:rPr lang="en-US" b="1"/>
              <a:t>Slowing traffic:</a:t>
            </a:r>
            <a:endParaRPr b="1"/>
          </a:p>
          <a:p>
            <a:pPr marL="384048" lvl="1" indent="-182880" algn="l" rtl="0">
              <a:lnSpc>
                <a:spcPct val="90000"/>
              </a:lnSpc>
              <a:spcBef>
                <a:spcPts val="400"/>
              </a:spcBef>
              <a:spcAft>
                <a:spcPts val="0"/>
              </a:spcAft>
              <a:buSzPts val="1800"/>
              <a:buChar char="◦"/>
            </a:pPr>
            <a:r>
              <a:rPr lang="en-US"/>
              <a:t>Raised crosswalks</a:t>
            </a:r>
            <a:endParaRPr/>
          </a:p>
          <a:p>
            <a:pPr marL="384048" lvl="1" indent="-182880" algn="l" rtl="0">
              <a:lnSpc>
                <a:spcPct val="90000"/>
              </a:lnSpc>
              <a:spcBef>
                <a:spcPts val="600"/>
              </a:spcBef>
              <a:spcAft>
                <a:spcPts val="0"/>
              </a:spcAft>
              <a:buSzPts val="1800"/>
              <a:buChar char="◦"/>
            </a:pPr>
            <a:r>
              <a:rPr lang="en-US"/>
              <a:t>Narrow roads</a:t>
            </a:r>
            <a:endParaRPr/>
          </a:p>
          <a:p>
            <a:pPr marL="384048" lvl="1" indent="-182880" algn="l" rtl="0">
              <a:lnSpc>
                <a:spcPct val="90000"/>
              </a:lnSpc>
              <a:spcBef>
                <a:spcPts val="600"/>
              </a:spcBef>
              <a:spcAft>
                <a:spcPts val="0"/>
              </a:spcAft>
              <a:buSzPts val="1800"/>
              <a:buChar char="◦"/>
            </a:pPr>
            <a:r>
              <a:rPr lang="en-US"/>
              <a:t>Streetscapes</a:t>
            </a:r>
            <a:endParaRPr/>
          </a:p>
          <a:p>
            <a:pPr marL="384048" lvl="1" indent="-182880" algn="l" rtl="0">
              <a:lnSpc>
                <a:spcPct val="90000"/>
              </a:lnSpc>
              <a:spcBef>
                <a:spcPts val="600"/>
              </a:spcBef>
              <a:spcAft>
                <a:spcPts val="0"/>
              </a:spcAft>
              <a:buSzPts val="1800"/>
              <a:buChar char="◦"/>
            </a:pPr>
            <a:r>
              <a:rPr lang="en-US"/>
              <a:t>Speed limits</a:t>
            </a:r>
            <a:endParaRPr/>
          </a:p>
          <a:p>
            <a:pPr marL="384048" lvl="1" indent="-182880" algn="l" rtl="0">
              <a:lnSpc>
                <a:spcPct val="90000"/>
              </a:lnSpc>
              <a:spcBef>
                <a:spcPts val="600"/>
              </a:spcBef>
              <a:spcAft>
                <a:spcPts val="0"/>
              </a:spcAft>
              <a:buSzPts val="1800"/>
              <a:buChar char="◦"/>
            </a:pPr>
            <a:r>
              <a:rPr lang="en-US"/>
              <a:t>Speed enforcement</a:t>
            </a:r>
            <a:endParaRPr/>
          </a:p>
          <a:p>
            <a:pPr marL="0" lvl="0" indent="0" algn="l" rtl="0">
              <a:lnSpc>
                <a:spcPct val="90000"/>
              </a:lnSpc>
              <a:spcBef>
                <a:spcPts val="1600"/>
              </a:spcBef>
              <a:spcAft>
                <a:spcPts val="0"/>
              </a:spcAft>
              <a:buSzPts val="2000"/>
              <a:buNone/>
            </a:pPr>
            <a:endParaRPr/>
          </a:p>
        </p:txBody>
      </p:sp>
      <p:sp>
        <p:nvSpPr>
          <p:cNvPr id="169" name="Google Shape;169;p5"/>
          <p:cNvSpPr txBox="1"/>
          <p:nvPr/>
        </p:nvSpPr>
        <p:spPr>
          <a:xfrm>
            <a:off x="6237400" y="1962150"/>
            <a:ext cx="4469100" cy="4623000"/>
          </a:xfrm>
          <a:prstGeom prst="rect">
            <a:avLst/>
          </a:prstGeom>
          <a:noFill/>
          <a:ln>
            <a:noFill/>
          </a:ln>
        </p:spPr>
        <p:txBody>
          <a:bodyPr spcFirstLastPara="1" wrap="square" lIns="0" tIns="45700" rIns="0" bIns="45700" anchor="t" anchorCtr="0">
            <a:normAutofit/>
          </a:bodyPr>
          <a:lstStyle/>
          <a:p>
            <a:pPr marL="91440" marR="0" lvl="0" indent="-127000" algn="l" rtl="0">
              <a:lnSpc>
                <a:spcPct val="90000"/>
              </a:lnSpc>
              <a:spcBef>
                <a:spcPts val="0"/>
              </a:spcBef>
              <a:spcAft>
                <a:spcPts val="0"/>
              </a:spcAft>
              <a:buClr>
                <a:schemeClr val="accent1"/>
              </a:buClr>
              <a:buSzPts val="2000"/>
              <a:buFont typeface="Calibri"/>
              <a:buChar char=" "/>
            </a:pPr>
            <a:r>
              <a:rPr lang="en-US" sz="2000" b="1" i="0" u="none" strike="noStrike" cap="none">
                <a:solidFill>
                  <a:srgbClr val="3F3F3F"/>
                </a:solidFill>
                <a:latin typeface="Calibri"/>
                <a:ea typeface="Calibri"/>
                <a:cs typeface="Calibri"/>
                <a:sym typeface="Calibri"/>
              </a:rPr>
              <a:t>Increasing visibility:</a:t>
            </a:r>
            <a:endParaRPr b="1"/>
          </a:p>
          <a:p>
            <a:pPr marL="384048" marR="0" lvl="1" indent="-182880" algn="l" rtl="0">
              <a:lnSpc>
                <a:spcPct val="90000"/>
              </a:lnSpc>
              <a:spcBef>
                <a:spcPts val="400"/>
              </a:spcBef>
              <a:spcAft>
                <a:spcPts val="0"/>
              </a:spcAft>
              <a:buClr>
                <a:schemeClr val="accent1"/>
              </a:buClr>
              <a:buSzPts val="1800"/>
              <a:buFont typeface="Calibri"/>
              <a:buChar char="◦"/>
            </a:pPr>
            <a:r>
              <a:rPr lang="en-US" sz="1800" b="0" i="0" u="none" strike="noStrike" cap="none">
                <a:solidFill>
                  <a:srgbClr val="3F3F3F"/>
                </a:solidFill>
                <a:latin typeface="Calibri"/>
                <a:ea typeface="Calibri"/>
                <a:cs typeface="Calibri"/>
                <a:sym typeface="Calibri"/>
              </a:rPr>
              <a:t>Increased signage</a:t>
            </a:r>
            <a:endParaRPr/>
          </a:p>
          <a:p>
            <a:pPr marL="384048" marR="0" lvl="1" indent="-182880" algn="l" rtl="0">
              <a:lnSpc>
                <a:spcPct val="90000"/>
              </a:lnSpc>
              <a:spcBef>
                <a:spcPts val="600"/>
              </a:spcBef>
              <a:spcAft>
                <a:spcPts val="0"/>
              </a:spcAft>
              <a:buClr>
                <a:schemeClr val="accent1"/>
              </a:buClr>
              <a:buSzPts val="1800"/>
              <a:buFont typeface="Calibri"/>
              <a:buChar char="◦"/>
            </a:pPr>
            <a:r>
              <a:rPr lang="en-US" sz="1800" b="0" i="0" u="none" strike="noStrike" cap="none">
                <a:solidFill>
                  <a:srgbClr val="3F3F3F"/>
                </a:solidFill>
                <a:latin typeface="Calibri"/>
                <a:ea typeface="Calibri"/>
                <a:cs typeface="Calibri"/>
                <a:sym typeface="Calibri"/>
              </a:rPr>
              <a:t>New crosswalks</a:t>
            </a:r>
            <a:endParaRPr/>
          </a:p>
          <a:p>
            <a:pPr marL="384048" marR="0" lvl="1" indent="-182880" algn="l" rtl="0">
              <a:lnSpc>
                <a:spcPct val="90000"/>
              </a:lnSpc>
              <a:spcBef>
                <a:spcPts val="600"/>
              </a:spcBef>
              <a:spcAft>
                <a:spcPts val="0"/>
              </a:spcAft>
              <a:buClr>
                <a:schemeClr val="accent1"/>
              </a:buClr>
              <a:buSzPts val="1800"/>
              <a:buFont typeface="Calibri"/>
              <a:buChar char="◦"/>
            </a:pPr>
            <a:r>
              <a:rPr lang="en-US" sz="1800" b="0" i="0" u="none" strike="noStrike" cap="none">
                <a:solidFill>
                  <a:srgbClr val="3F3F3F"/>
                </a:solidFill>
                <a:latin typeface="Calibri"/>
                <a:ea typeface="Calibri"/>
                <a:cs typeface="Calibri"/>
                <a:sym typeface="Calibri"/>
              </a:rPr>
              <a:t>Reflective markers</a:t>
            </a:r>
            <a:endParaRPr/>
          </a:p>
          <a:p>
            <a:pPr marL="384048" marR="0" lvl="1" indent="-182880" algn="l" rtl="0">
              <a:lnSpc>
                <a:spcPct val="90000"/>
              </a:lnSpc>
              <a:spcBef>
                <a:spcPts val="600"/>
              </a:spcBef>
              <a:spcAft>
                <a:spcPts val="0"/>
              </a:spcAft>
              <a:buClr>
                <a:schemeClr val="accent1"/>
              </a:buClr>
              <a:buSzPts val="1800"/>
              <a:buFont typeface="Calibri"/>
              <a:buChar char="◦"/>
            </a:pPr>
            <a:r>
              <a:rPr lang="en-US" sz="1800" b="0" i="0" u="none" strike="noStrike" cap="none">
                <a:solidFill>
                  <a:srgbClr val="3F3F3F"/>
                </a:solidFill>
                <a:latin typeface="Calibri"/>
                <a:ea typeface="Calibri"/>
                <a:cs typeface="Calibri"/>
                <a:sym typeface="Calibri"/>
              </a:rPr>
              <a:t>Added light fixtures</a:t>
            </a:r>
            <a:endParaRPr sz="1800" b="0" i="0" u="none" strike="noStrike" cap="none">
              <a:solidFill>
                <a:srgbClr val="3F3F3F"/>
              </a:solidFill>
              <a:latin typeface="Calibri"/>
              <a:ea typeface="Calibri"/>
              <a:cs typeface="Calibri"/>
              <a:sym typeface="Calibri"/>
            </a:endParaRPr>
          </a:p>
          <a:p>
            <a:pPr marL="91440" marR="0" lvl="0" indent="-127000" algn="l" rtl="0">
              <a:lnSpc>
                <a:spcPct val="90000"/>
              </a:lnSpc>
              <a:spcBef>
                <a:spcPts val="1600"/>
              </a:spcBef>
              <a:spcAft>
                <a:spcPts val="0"/>
              </a:spcAft>
              <a:buClr>
                <a:schemeClr val="accent1"/>
              </a:buClr>
              <a:buSzPts val="2000"/>
              <a:buFont typeface="Calibri"/>
              <a:buChar char=" "/>
            </a:pPr>
            <a:r>
              <a:rPr lang="en-US" sz="2000" b="1" i="0" u="none" strike="noStrike" cap="none">
                <a:solidFill>
                  <a:srgbClr val="3F3F3F"/>
                </a:solidFill>
                <a:latin typeface="Calibri"/>
                <a:ea typeface="Calibri"/>
                <a:cs typeface="Calibri"/>
                <a:sym typeface="Calibri"/>
              </a:rPr>
              <a:t>Protection for pedestrians and bicyclists:</a:t>
            </a:r>
            <a:endParaRPr b="1"/>
          </a:p>
          <a:p>
            <a:pPr marL="384048" marR="0" lvl="1" indent="-182880" algn="l" rtl="0">
              <a:lnSpc>
                <a:spcPct val="90000"/>
              </a:lnSpc>
              <a:spcBef>
                <a:spcPts val="400"/>
              </a:spcBef>
              <a:spcAft>
                <a:spcPts val="0"/>
              </a:spcAft>
              <a:buClr>
                <a:schemeClr val="accent1"/>
              </a:buClr>
              <a:buSzPts val="1800"/>
              <a:buFont typeface="Courier New"/>
              <a:buChar char="o"/>
            </a:pPr>
            <a:r>
              <a:rPr lang="en-US" sz="1800" b="0" i="0" u="none" strike="noStrike" cap="none">
                <a:solidFill>
                  <a:srgbClr val="3F3F3F"/>
                </a:solidFill>
                <a:latin typeface="Calibri"/>
                <a:ea typeface="Calibri"/>
                <a:cs typeface="Calibri"/>
                <a:sym typeface="Calibri"/>
              </a:rPr>
              <a:t>Separated bike lanes and sidewalks</a:t>
            </a:r>
            <a:endParaRPr/>
          </a:p>
          <a:p>
            <a:pPr marL="384048" marR="0" lvl="1" indent="-182880" algn="l" rtl="0">
              <a:lnSpc>
                <a:spcPct val="90000"/>
              </a:lnSpc>
              <a:spcBef>
                <a:spcPts val="600"/>
              </a:spcBef>
              <a:spcAft>
                <a:spcPts val="0"/>
              </a:spcAft>
              <a:buClr>
                <a:schemeClr val="accent1"/>
              </a:buClr>
              <a:buSzPts val="1800"/>
              <a:buFont typeface="Courier New"/>
              <a:buChar char="o"/>
            </a:pPr>
            <a:r>
              <a:rPr lang="en-US" sz="1800" b="0" i="0" u="none" strike="noStrike" cap="none">
                <a:solidFill>
                  <a:srgbClr val="3F3F3F"/>
                </a:solidFill>
                <a:latin typeface="Calibri"/>
                <a:ea typeface="Calibri"/>
                <a:cs typeface="Calibri"/>
                <a:sym typeface="Calibri"/>
              </a:rPr>
              <a:t>Physical barriers to protect separation</a:t>
            </a:r>
            <a:endParaRPr/>
          </a:p>
          <a:p>
            <a:pPr marL="384048" marR="0" lvl="1" indent="-182880" algn="l" rtl="0">
              <a:lnSpc>
                <a:spcPct val="90000"/>
              </a:lnSpc>
              <a:spcBef>
                <a:spcPts val="600"/>
              </a:spcBef>
              <a:spcAft>
                <a:spcPts val="0"/>
              </a:spcAft>
              <a:buClr>
                <a:schemeClr val="accent1"/>
              </a:buClr>
              <a:buSzPts val="1800"/>
              <a:buFont typeface="Courier New"/>
              <a:buChar char="o"/>
            </a:pPr>
            <a:r>
              <a:rPr lang="en-US" sz="1800" b="0" i="0" u="none" strike="noStrike" cap="none">
                <a:solidFill>
                  <a:srgbClr val="3F3F3F"/>
                </a:solidFill>
                <a:latin typeface="Calibri"/>
                <a:ea typeface="Calibri"/>
                <a:cs typeface="Calibri"/>
                <a:sym typeface="Calibri"/>
              </a:rPr>
              <a:t>Bump outs</a:t>
            </a:r>
            <a:endParaRPr/>
          </a:p>
          <a:p>
            <a:pPr marL="0" marR="0" lvl="0" indent="0" algn="l" rtl="0">
              <a:lnSpc>
                <a:spcPct val="90000"/>
              </a:lnSpc>
              <a:spcBef>
                <a:spcPts val="16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0" marR="0" lvl="0" indent="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aa0d1ec826_0_14"/>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rmAutofit lnSpcReduction="10000"/>
          </a:bodyPr>
          <a:lstStyle/>
          <a:p>
            <a:pPr marL="457200" lvl="0" indent="-419100" algn="l" rtl="0">
              <a:spcBef>
                <a:spcPts val="1200"/>
              </a:spcBef>
              <a:spcAft>
                <a:spcPts val="0"/>
              </a:spcAft>
              <a:buSzPts val="3000"/>
              <a:buChar char="●"/>
            </a:pPr>
            <a:r>
              <a:rPr lang="en-US" sz="3000" b="1" dirty="0"/>
              <a:t>Site Selection Process: </a:t>
            </a:r>
            <a:endParaRPr sz="3000" b="1" dirty="0"/>
          </a:p>
          <a:p>
            <a:pPr lvl="1" indent="-419100">
              <a:spcBef>
                <a:spcPts val="0"/>
              </a:spcBef>
              <a:buSzPts val="3000"/>
              <a:buFont typeface="Calibri"/>
              <a:buChar char="○"/>
            </a:pPr>
            <a:r>
              <a:rPr lang="en-US" sz="3000" dirty="0"/>
              <a:t>PBAS identified  8 potential sites from our Walkability Audit for consideration</a:t>
            </a:r>
          </a:p>
          <a:p>
            <a:pPr marL="914400" lvl="1" indent="-419100" algn="l" rtl="0">
              <a:spcBef>
                <a:spcPts val="0"/>
              </a:spcBef>
              <a:spcAft>
                <a:spcPts val="0"/>
              </a:spcAft>
              <a:buSzPts val="3000"/>
              <a:buChar char="○"/>
            </a:pPr>
            <a:r>
              <a:rPr lang="en-US" sz="3000" dirty="0"/>
              <a:t>3 sites selected as finalists based on potential impact</a:t>
            </a:r>
            <a:endParaRPr sz="3000" dirty="0"/>
          </a:p>
          <a:p>
            <a:pPr marL="914400" lvl="0" indent="0" algn="l" rtl="0">
              <a:spcBef>
                <a:spcPts val="1200"/>
              </a:spcBef>
              <a:spcAft>
                <a:spcPts val="0"/>
              </a:spcAft>
              <a:buNone/>
            </a:pPr>
            <a:endParaRPr sz="3000" dirty="0"/>
          </a:p>
          <a:p>
            <a:pPr marL="457200" lvl="0" indent="-419100" algn="l" rtl="0">
              <a:spcBef>
                <a:spcPts val="1200"/>
              </a:spcBef>
              <a:spcAft>
                <a:spcPts val="0"/>
              </a:spcAft>
              <a:buSzPts val="3000"/>
              <a:buChar char="●"/>
            </a:pPr>
            <a:r>
              <a:rPr lang="en-US" sz="3000" b="1" dirty="0"/>
              <a:t>Key Project Components</a:t>
            </a:r>
            <a:r>
              <a:rPr lang="en-US" sz="3000" dirty="0"/>
              <a:t>: </a:t>
            </a:r>
            <a:endParaRPr sz="3000" dirty="0"/>
          </a:p>
          <a:p>
            <a:pPr marL="914400" lvl="1" indent="-419100" algn="l" rtl="0">
              <a:spcBef>
                <a:spcPts val="0"/>
              </a:spcBef>
              <a:spcAft>
                <a:spcPts val="0"/>
              </a:spcAft>
              <a:buSzPts val="3000"/>
              <a:buChar char="○"/>
            </a:pPr>
            <a:r>
              <a:rPr lang="en-US" sz="3000" dirty="0"/>
              <a:t>Ability to address existing safety shortfall</a:t>
            </a:r>
            <a:endParaRPr sz="3000" dirty="0"/>
          </a:p>
          <a:p>
            <a:pPr marL="914400" lvl="1" indent="-419100" algn="l" rtl="0">
              <a:spcBef>
                <a:spcPts val="0"/>
              </a:spcBef>
              <a:spcAft>
                <a:spcPts val="0"/>
              </a:spcAft>
              <a:buSzPts val="3000"/>
              <a:buChar char="○"/>
            </a:pPr>
            <a:r>
              <a:rPr lang="en-US" sz="3000" dirty="0"/>
              <a:t>Community engagement and contribution</a:t>
            </a:r>
            <a:endParaRPr sz="3000" dirty="0"/>
          </a:p>
          <a:p>
            <a:pPr marL="914400" lvl="1" indent="-419100" algn="l" rtl="0">
              <a:spcBef>
                <a:spcPts val="0"/>
              </a:spcBef>
              <a:spcAft>
                <a:spcPts val="0"/>
              </a:spcAft>
              <a:buSzPts val="3000"/>
              <a:buChar char="○"/>
            </a:pPr>
            <a:r>
              <a:rPr lang="en-US" sz="3000" dirty="0"/>
              <a:t>Opportunity to add Art to the Community</a:t>
            </a:r>
            <a:endParaRPr sz="3000" dirty="0"/>
          </a:p>
          <a:p>
            <a:pPr marL="0" lvl="0" indent="0" algn="l" rtl="0">
              <a:spcBef>
                <a:spcPts val="1200"/>
              </a:spcBef>
              <a:spcAft>
                <a:spcPts val="200"/>
              </a:spcAft>
              <a:buNone/>
            </a:pPr>
            <a:endParaRPr sz="3000" dirty="0"/>
          </a:p>
        </p:txBody>
      </p:sp>
      <p:sp>
        <p:nvSpPr>
          <p:cNvPr id="176" name="Google Shape;176;g2aa0d1ec826_0_14"/>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marR="457200" lvl="0" indent="457200" algn="ctr" rtl="0">
              <a:lnSpc>
                <a:spcPct val="90000"/>
              </a:lnSpc>
              <a:spcBef>
                <a:spcPts val="0"/>
              </a:spcBef>
              <a:spcAft>
                <a:spcPts val="0"/>
              </a:spcAft>
              <a:buClr>
                <a:schemeClr val="dk1"/>
              </a:buClr>
              <a:buSzPts val="3200"/>
              <a:buFont typeface="Arial"/>
              <a:buNone/>
            </a:pPr>
            <a:r>
              <a:rPr lang="en-US" b="1">
                <a:solidFill>
                  <a:schemeClr val="dk1"/>
                </a:solidFill>
              </a:rPr>
              <a:t>A Public Art and Tactical Urbanism Pilot Project</a:t>
            </a:r>
            <a:endParaRPr>
              <a:solidFill>
                <a:schemeClr val="dk1"/>
              </a:solidFill>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1383</Words>
  <Application>Microsoft Office PowerPoint</Application>
  <PresentationFormat>Widescreen</PresentationFormat>
  <Paragraphs>199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Courier New</vt:lpstr>
      <vt:lpstr>Helvetica Neue</vt:lpstr>
      <vt:lpstr>Arial</vt:lpstr>
      <vt:lpstr>Retrospect</vt:lpstr>
      <vt:lpstr>PowerPoint Presentation</vt:lpstr>
      <vt:lpstr>Agenda</vt:lpstr>
      <vt:lpstr>Why Tactical Urbanism?</vt:lpstr>
      <vt:lpstr>Why Tactical Urbanism?</vt:lpstr>
      <vt:lpstr>Why Tactical Urbanism?</vt:lpstr>
      <vt:lpstr>Public Art and Tactical Urbanism:  A Natural Fit for Kensington</vt:lpstr>
      <vt:lpstr>Tactical Urbanism Tools</vt:lpstr>
      <vt:lpstr>Site Safety Objectives</vt:lpstr>
      <vt:lpstr>A Public Art and Tactical Urbanism Pilot Project</vt:lpstr>
      <vt:lpstr>Site Option 1   Calvert Pl and Kensington Pkwy</vt:lpstr>
      <vt:lpstr>PowerPoint Presentation</vt:lpstr>
      <vt:lpstr>Site Option 1  Calvert Pl and Kensington Pkwy</vt:lpstr>
      <vt:lpstr>PowerPoint Presentation</vt:lpstr>
      <vt:lpstr>PowerPoint Presentation</vt:lpstr>
      <vt:lpstr>PowerPoint Presentation</vt:lpstr>
      <vt:lpstr>Site Option 3  Knowles Ave &amp; Detrick Ave</vt:lpstr>
      <vt:lpstr>PowerPoint Presentation</vt:lpstr>
      <vt:lpstr>Site Option 3 Knowles Ave &amp; Detrick Ave</vt:lpstr>
      <vt:lpstr>Next Steps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dc:creator>
  <cp:lastModifiedBy>Nathan L. Engle</cp:lastModifiedBy>
  <cp:revision>2</cp:revision>
  <dcterms:created xsi:type="dcterms:W3CDTF">2023-11-13T16:35:47Z</dcterms:created>
  <dcterms:modified xsi:type="dcterms:W3CDTF">2024-01-10T16:43:35Z</dcterms:modified>
</cp:coreProperties>
</file>